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401" r:id="rId3"/>
    <p:sldId id="368" r:id="rId4"/>
    <p:sldId id="369" r:id="rId5"/>
    <p:sldId id="392" r:id="rId6"/>
    <p:sldId id="393" r:id="rId7"/>
    <p:sldId id="329" r:id="rId8"/>
    <p:sldId id="377" r:id="rId9"/>
    <p:sldId id="373" r:id="rId10"/>
    <p:sldId id="370" r:id="rId11"/>
    <p:sldId id="371" r:id="rId12"/>
    <p:sldId id="374" r:id="rId13"/>
    <p:sldId id="372" r:id="rId14"/>
    <p:sldId id="307" r:id="rId15"/>
    <p:sldId id="348" r:id="rId16"/>
    <p:sldId id="364" r:id="rId17"/>
    <p:sldId id="269" r:id="rId18"/>
    <p:sldId id="394" r:id="rId19"/>
    <p:sldId id="395" r:id="rId20"/>
    <p:sldId id="396" r:id="rId21"/>
    <p:sldId id="400" r:id="rId22"/>
    <p:sldId id="397" r:id="rId23"/>
    <p:sldId id="398" r:id="rId24"/>
    <p:sldId id="399" r:id="rId25"/>
    <p:sldId id="367" r:id="rId26"/>
    <p:sldId id="366" r:id="rId27"/>
    <p:sldId id="365" r:id="rId28"/>
    <p:sldId id="360" r:id="rId29"/>
    <p:sldId id="380" r:id="rId30"/>
    <p:sldId id="383" r:id="rId31"/>
    <p:sldId id="384" r:id="rId32"/>
    <p:sldId id="385" r:id="rId33"/>
    <p:sldId id="386" r:id="rId34"/>
    <p:sldId id="387" r:id="rId35"/>
    <p:sldId id="389" r:id="rId36"/>
    <p:sldId id="402" r:id="rId37"/>
    <p:sldId id="317" r:id="rId38"/>
    <p:sldId id="264" r:id="rId39"/>
    <p:sldId id="325" r:id="rId40"/>
    <p:sldId id="390" r:id="rId41"/>
    <p:sldId id="382" r:id="rId42"/>
    <p:sldId id="376" r:id="rId43"/>
    <p:sldId id="388" r:id="rId44"/>
    <p:sldId id="362" r:id="rId45"/>
    <p:sldId id="363" r:id="rId46"/>
    <p:sldId id="314" r:id="rId47"/>
    <p:sldId id="375" r:id="rId48"/>
    <p:sldId id="379" r:id="rId49"/>
    <p:sldId id="346" r:id="rId50"/>
    <p:sldId id="276" r:id="rId51"/>
    <p:sldId id="352" r:id="rId52"/>
    <p:sldId id="353" r:id="rId53"/>
    <p:sldId id="357" r:id="rId54"/>
    <p:sldId id="358" r:id="rId55"/>
    <p:sldId id="359" r:id="rId56"/>
    <p:sldId id="36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62" autoAdjust="0"/>
  </p:normalViewPr>
  <p:slideViewPr>
    <p:cSldViewPr snapToGrid="0" snapToObjects="1">
      <p:cViewPr>
        <p:scale>
          <a:sx n="112" d="100"/>
          <a:sy n="112" d="100"/>
        </p:scale>
        <p:origin x="-143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18-09-27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18-09-27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56</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5</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6</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 typeface="Arial" charset="0"/>
              <a:buChar char="•"/>
            </a:pPr>
            <a:r>
              <a:rPr lang="en-US" sz="1600" dirty="0" smtClean="0"/>
              <a:t>Scale dependence - hence ‘normalization’</a:t>
            </a:r>
          </a:p>
          <a:p>
            <a:pPr lvl="1" eaLnBrk="1" hangingPunct="1">
              <a:buFont typeface="Arial" charset="0"/>
              <a:buChar char="•"/>
            </a:pPr>
            <a:r>
              <a:rPr lang="en-US" sz="1600" dirty="0" smtClean="0"/>
              <a:t>Correlation and </a:t>
            </a:r>
            <a:r>
              <a:rPr lang="en-US" sz="1600" dirty="0" err="1" smtClean="0"/>
              <a:t>covariation</a:t>
            </a:r>
            <a:r>
              <a:rPr lang="en-US" sz="1600" dirty="0" smtClean="0"/>
              <a:t> are unreliable</a:t>
            </a:r>
          </a:p>
          <a:p>
            <a:pPr lvl="1" eaLnBrk="1" hangingPunct="1">
              <a:buFont typeface="Arial" charset="0"/>
              <a:buChar char="•"/>
            </a:pPr>
            <a:r>
              <a:rPr lang="en-US" sz="1600" dirty="0" smtClean="0"/>
              <a:t>Addition and subtraction are not useful operations</a:t>
            </a:r>
          </a:p>
          <a:p>
            <a:pPr lvl="2" eaLnBrk="1" hangingPunct="1">
              <a:buFont typeface="Arial" charset="0"/>
              <a:buChar char="•"/>
            </a:pPr>
            <a:r>
              <a:rPr lang="en-US" sz="1600" dirty="0" err="1" smtClean="0"/>
              <a:t>Subsetting</a:t>
            </a:r>
            <a:r>
              <a:rPr lang="en-US" sz="1600" dirty="0" smtClean="0"/>
              <a:t> and aggregating are problematic</a:t>
            </a:r>
          </a:p>
          <a:p>
            <a:pPr lvl="1" eaLnBrk="1" hangingPunct="1">
              <a:buFont typeface="Arial" charset="0"/>
              <a:buChar char="•"/>
            </a:pPr>
            <a:r>
              <a:rPr lang="en-US" sz="1600" dirty="0" smtClean="0"/>
              <a:t>Sparse data is an issue</a:t>
            </a:r>
            <a:endParaRPr lang="en-US" sz="1600" dirty="0"/>
          </a:p>
        </p:txBody>
      </p:sp>
      <p:sp>
        <p:nvSpPr>
          <p:cNvPr id="4" name="Slide Number Placeholder 3"/>
          <p:cNvSpPr>
            <a:spLocks noGrp="1"/>
          </p:cNvSpPr>
          <p:nvPr>
            <p:ph type="sldNum" sz="quarter" idx="10"/>
          </p:nvPr>
        </p:nvSpPr>
        <p:spPr/>
        <p:txBody>
          <a:bodyPr/>
          <a:lstStyle/>
          <a:p>
            <a:fld id="{364FB8B2-23F0-0946-9266-1716EC5514B9}" type="slidenum">
              <a:rPr lang="en-US" smtClean="0"/>
              <a:t>12</a:t>
            </a:fld>
            <a:endParaRPr lang="en-US"/>
          </a:p>
        </p:txBody>
      </p:sp>
    </p:spTree>
    <p:extLst>
      <p:ext uri="{BB962C8B-B14F-4D97-AF65-F5344CB8AC3E}">
        <p14:creationId xmlns:p14="http://schemas.microsoft.com/office/powerpoint/2010/main" val="12968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Breaks the assumptions</a:t>
            </a:r>
          </a:p>
          <a:p>
            <a:r>
              <a:rPr lang="en-US" dirty="0" smtClean="0"/>
              <a:t>Note the midpoint of the dataset is off the 0 line</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27</a:t>
            </a:fld>
            <a:endParaRPr lang="en-US"/>
          </a:p>
        </p:txBody>
      </p:sp>
    </p:spTree>
    <p:extLst>
      <p:ext uri="{BB962C8B-B14F-4D97-AF65-F5344CB8AC3E}">
        <p14:creationId xmlns:p14="http://schemas.microsoft.com/office/powerpoint/2010/main" val="23837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28</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Compositional data is analyzed based on the variance of the ratios between parts. Regardless of the approach the first step is to replace 0 values prior to clr transformation. This is an open problem, but the best current approaches incorporate Bayesian estimation. I am developing CoDaSeq, an integrated toolkit that adapts the tools used for compositional data analysis in other domains to the analysis if HTS. With these tools we can find outliers, perform exploratory data analysis, examine differential abundance and find associated variables. The toolkit is applicable to many different HTS designs including transcriptome, metagenome and 16S rRNA gene sequencing. The latter will be used as an esample, since these data are the least tractable to the CoDa approach</a:t>
            </a:r>
          </a:p>
        </p:txBody>
      </p:sp>
      <p:sp>
        <p:nvSpPr>
          <p:cNvPr id="4" name="Slide Number Placeholder 3"/>
          <p:cNvSpPr>
            <a:spLocks noGrp="1"/>
          </p:cNvSpPr>
          <p:nvPr>
            <p:ph type="sldNum" sz="quarter" idx="5"/>
          </p:nvPr>
        </p:nvSpPr>
        <p:spPr/>
        <p:txBody>
          <a:bodyPr/>
          <a:lstStyle/>
          <a:p>
            <a:pPr>
              <a:defRPr/>
            </a:pPr>
            <a:fld id="{511151E9-81A9-B048-ACF7-F2B886C15800}" type="slidenum">
              <a:rPr lang="en-US" smtClean="0"/>
              <a:pPr>
                <a:defRPr/>
              </a:pPr>
              <a:t>37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40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42</a:t>
            </a:fld>
            <a:endParaRPr lang="en-US"/>
          </a:p>
        </p:txBody>
      </p:sp>
    </p:spTree>
    <p:extLst>
      <p:ext uri="{BB962C8B-B14F-4D97-AF65-F5344CB8AC3E}">
        <p14:creationId xmlns:p14="http://schemas.microsoft.com/office/powerpoint/2010/main" val="52749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 WHI</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r>
              <a:rPr lang="en-CA" smtClean="0"/>
              <a:t>Sept 2018</a:t>
            </a:r>
            <a:endParaRPr lang="en-US"/>
          </a:p>
        </p:txBody>
      </p:sp>
      <p:sp>
        <p:nvSpPr>
          <p:cNvPr id="8" name="Footer Placeholder 7"/>
          <p:cNvSpPr>
            <a:spLocks noGrp="1"/>
          </p:cNvSpPr>
          <p:nvPr>
            <p:ph type="ftr" sz="quarter" idx="11"/>
          </p:nvPr>
        </p:nvSpPr>
        <p:spPr/>
        <p:txBody>
          <a:bodyPr/>
          <a:lstStyle/>
          <a:p>
            <a:r>
              <a:rPr lang="en-US" smtClean="0"/>
              <a:t>SUNY Buffalo WHI</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CA" smtClean="0"/>
              <a:t>Sept 2018</a:t>
            </a:r>
            <a:endParaRPr lang="en-US"/>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 WHI</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6" name="Footer Placeholder 5"/>
          <p:cNvSpPr>
            <a:spLocks noGrp="1"/>
          </p:cNvSpPr>
          <p:nvPr>
            <p:ph type="ftr" sz="quarter" idx="11"/>
          </p:nvPr>
        </p:nvSpPr>
        <p:spPr/>
        <p:txBody>
          <a:bodyPr/>
          <a:lstStyle/>
          <a:p>
            <a:r>
              <a:rPr lang="en-US" smtClean="0"/>
              <a:t>SUNY Buffalo WHI</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547838"/>
          </a:xfrm>
          <a:prstGeom prst="rect">
            <a:avLst/>
          </a:prstGeom>
          <a:solidFill>
            <a:schemeClr val="accent4">
              <a:lumMod val="50000"/>
            </a:schemeClr>
          </a:solidFill>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457200" y="931334"/>
            <a:ext cx="8229600" cy="519483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smtClean="0"/>
              <a:t>Sept 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SUNY Buffalo WHI</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457200" rtl="0" eaLnBrk="1" latinLnBrk="0" hangingPunct="1">
        <a:spcBef>
          <a:spcPct val="0"/>
        </a:spcBef>
        <a:buNone/>
        <a:defRPr sz="2400" b="1" kern="1200">
          <a:solidFill>
            <a:schemeClr val="accent4">
              <a:lumMod val="20000"/>
              <a:lumOff val="80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 Id="rId3" Type="http://schemas.openxmlformats.org/officeDocument/2006/relationships/image" Target="../media/image4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 Id="rId3" Type="http://schemas.openxmlformats.org/officeDocument/2006/relationships/image" Target="../media/image42.emf"/></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rand_2012.pdf"/>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4618" y="3886200"/>
            <a:ext cx="8455821" cy="1730829"/>
          </a:xfrm>
          <a:prstGeom prst="rect">
            <a:avLst/>
          </a:prstGeom>
        </p:spPr>
      </p:pic>
      <p:sp>
        <p:nvSpPr>
          <p:cNvPr id="2" name="Title 1"/>
          <p:cNvSpPr>
            <a:spLocks noGrp="1"/>
          </p:cNvSpPr>
          <p:nvPr>
            <p:ph type="ctrTitle"/>
          </p:nvPr>
        </p:nvSpPr>
        <p:spPr/>
        <p:txBody>
          <a:bodyPr>
            <a:normAutofit/>
          </a:bodyPr>
          <a:lstStyle/>
          <a:p>
            <a:r>
              <a:rPr lang="en-US" dirty="0"/>
              <a:t>What Can We Really Learn from </a:t>
            </a:r>
            <a:r>
              <a:rPr lang="en-US" dirty="0" err="1"/>
              <a:t>Omics</a:t>
            </a:r>
            <a:r>
              <a:rPr lang="en-US" dirty="0"/>
              <a:t> Datasets? The Importance of Compositional </a:t>
            </a:r>
            <a:r>
              <a:rPr lang="en-US"/>
              <a:t>Data </a:t>
            </a:r>
            <a:r>
              <a:rPr lang="en-US" smtClean="0"/>
              <a:t>Analysis</a:t>
            </a:r>
            <a:endParaRPr lang="en-US" dirty="0"/>
          </a:p>
        </p:txBody>
      </p:sp>
      <p:sp>
        <p:nvSpPr>
          <p:cNvPr id="3" name="Subtitle 2"/>
          <p:cNvSpPr>
            <a:spLocks noGrp="1"/>
          </p:cNvSpPr>
          <p:nvPr>
            <p:ph type="subTitle" idx="1"/>
          </p:nvPr>
        </p:nvSpPr>
        <p:spPr/>
        <p:txBody>
          <a:bodyPr>
            <a:normAutofit/>
          </a:bodyPr>
          <a:lstStyle/>
          <a:p>
            <a:r>
              <a:rPr lang="en-US" dirty="0" smtClean="0"/>
              <a:t>Greg Gloor</a:t>
            </a:r>
          </a:p>
          <a:p>
            <a:r>
              <a:rPr lang="en-US" sz="2400" dirty="0" smtClean="0"/>
              <a:t>Department of Biochemistry</a:t>
            </a:r>
          </a:p>
          <a:p>
            <a:r>
              <a:rPr lang="en-US" sz="2400" dirty="0" smtClean="0"/>
              <a:t>University of Western Ontario</a:t>
            </a:r>
            <a:endParaRPr lang="en-US" sz="2400"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7" name="TextBox 6"/>
          <p:cNvSpPr txBox="1"/>
          <p:nvPr/>
        </p:nvSpPr>
        <p:spPr>
          <a:xfrm>
            <a:off x="1966112" y="5791216"/>
            <a:ext cx="5391219" cy="369332"/>
          </a:xfrm>
          <a:prstGeom prst="rect">
            <a:avLst/>
          </a:prstGeom>
          <a:noFill/>
        </p:spPr>
        <p:txBody>
          <a:bodyPr wrap="none" rtlCol="0">
            <a:spAutoFit/>
          </a:bodyPr>
          <a:lstStyle/>
          <a:p>
            <a:r>
              <a:rPr lang="en-US" dirty="0">
                <a:solidFill>
                  <a:schemeClr val="bg1">
                    <a:lumMod val="50000"/>
                  </a:schemeClr>
                </a:solidFill>
              </a:rPr>
              <a:t>https://</a:t>
            </a: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ggloor</a:t>
            </a:r>
            <a:r>
              <a:rPr lang="en-US" dirty="0">
                <a:solidFill>
                  <a:schemeClr val="bg1">
                    <a:lumMod val="50000"/>
                  </a:schemeClr>
                </a:solidFill>
              </a:rPr>
              <a:t>/</a:t>
            </a:r>
            <a:r>
              <a:rPr lang="en-US" dirty="0" smtClean="0">
                <a:solidFill>
                  <a:schemeClr val="bg1">
                    <a:lumMod val="50000"/>
                  </a:schemeClr>
                </a:solidFill>
              </a:rPr>
              <a:t>compositions/</a:t>
            </a:r>
            <a:r>
              <a:rPr lang="en-US" dirty="0">
                <a:solidFill>
                  <a:schemeClr val="bg1">
                    <a:lumMod val="50000"/>
                  </a:schemeClr>
                </a:solidFill>
              </a:rPr>
              <a:t>presentations</a:t>
            </a:r>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algn="l" eaLnBrk="1" hangingPunct="1"/>
            <a:r>
              <a:rPr lang="en-US" dirty="0" smtClean="0">
                <a:latin typeface="Calibri" charset="0"/>
              </a:rPr>
              <a:t>Random data a</a:t>
            </a:r>
            <a:r>
              <a:rPr lang="en-US" dirty="0" smtClean="0">
                <a:latin typeface="Calibri" charset="0"/>
              </a:rPr>
              <a:t>s </a:t>
            </a:r>
            <a:r>
              <a:rPr lang="en-US" dirty="0" smtClean="0">
                <a:latin typeface="Calibri" charset="0"/>
              </a:rPr>
              <a:t>counts</a:t>
            </a:r>
            <a:endParaRPr lang="en-US" dirty="0">
              <a:latin typeface="Calibri" charset="0"/>
            </a:endParaRPr>
          </a:p>
        </p:txBody>
      </p:sp>
      <p:sp>
        <p:nvSpPr>
          <p:cNvPr id="30723" name="Content Placeholder 2"/>
          <p:cNvSpPr>
            <a:spLocks noGrp="1"/>
          </p:cNvSpPr>
          <p:nvPr>
            <p:ph idx="1"/>
          </p:nvPr>
        </p:nvSpPr>
        <p:spPr>
          <a:xfrm>
            <a:off x="1400175" y="3927475"/>
            <a:ext cx="6161088" cy="2644775"/>
          </a:xfrm>
        </p:spPr>
        <p:txBody>
          <a:bodyPr/>
          <a:lstStyle/>
          <a:p>
            <a:pPr marL="0" indent="0" eaLnBrk="1" hangingPunct="1">
              <a:buNone/>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SUNY Buffalo WHI</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920487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normAutofit/>
          </a:bodyPr>
          <a:lstStyle/>
          <a:p>
            <a:pPr algn="l" eaLnBrk="1" hangingPunct="1"/>
            <a:r>
              <a:rPr lang="en-US" dirty="0" smtClean="0">
                <a:latin typeface="Calibri" charset="0"/>
              </a:rPr>
              <a:t>Same random data a</a:t>
            </a:r>
            <a:r>
              <a:rPr lang="en-US" dirty="0" smtClean="0">
                <a:latin typeface="Calibri" charset="0"/>
              </a:rPr>
              <a:t>s </a:t>
            </a:r>
            <a:r>
              <a:rPr lang="en-US" dirty="0" smtClean="0">
                <a:latin typeface="Calibri" charset="0"/>
              </a:rPr>
              <a:t>proportions</a:t>
            </a:r>
            <a:endParaRPr lang="en-US" dirty="0">
              <a:latin typeface="Calibri" charset="0"/>
            </a:endParaRPr>
          </a:p>
        </p:txBody>
      </p:sp>
      <p:sp>
        <p:nvSpPr>
          <p:cNvPr id="20483" name="TextBox 8"/>
          <p:cNvSpPr txBox="1">
            <a:spLocks noChangeArrowheads="1"/>
          </p:cNvSpPr>
          <p:nvPr/>
        </p:nvSpPr>
        <p:spPr bwMode="auto">
          <a:xfrm>
            <a:off x="5214470" y="3667125"/>
            <a:ext cx="361837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Sequencing</a:t>
            </a:r>
          </a:p>
          <a:p>
            <a:pPr lvl="1" eaLnBrk="1" hangingPunct="1">
              <a:buFont typeface="Wingdings" charset="0"/>
              <a:buChar char="Ø"/>
            </a:pPr>
            <a:r>
              <a:rPr lang="en-US" sz="1600" dirty="0"/>
              <a:t>percentage, relative </a:t>
            </a:r>
            <a:r>
              <a:rPr lang="en-US" sz="1600" dirty="0" smtClean="0"/>
              <a:t>abundance, probability, proportion</a:t>
            </a:r>
            <a:endParaRPr lang="en-US" sz="1600" dirty="0"/>
          </a:p>
          <a:p>
            <a:pPr lvl="1" eaLnBrk="1" hangingPunct="1">
              <a:buFont typeface="Wingdings" charset="0"/>
              <a:buChar char="Ø"/>
            </a:pPr>
            <a:r>
              <a:rPr lang="en-US" sz="1600" dirty="0" smtClean="0"/>
              <a:t>Count </a:t>
            </a:r>
            <a:r>
              <a:rPr lang="en-US" sz="1600" dirty="0"/>
              <a:t>normalization</a:t>
            </a:r>
          </a:p>
          <a:p>
            <a:pPr lvl="1" eaLnBrk="1" hangingPunct="1">
              <a:buFont typeface="Wingdings" charset="0"/>
              <a:buChar char="Ø"/>
            </a:pPr>
            <a:r>
              <a:rPr lang="en-US" sz="1600" dirty="0" smtClean="0"/>
              <a:t>Rarefaction</a:t>
            </a:r>
            <a:endParaRPr lang="en-US" sz="1600" dirty="0"/>
          </a:p>
        </p:txBody>
      </p:sp>
      <p:sp>
        <p:nvSpPr>
          <p:cNvPr id="6" name="TextBox 5"/>
          <p:cNvSpPr txBox="1"/>
          <p:nvPr/>
        </p:nvSpPr>
        <p:spPr>
          <a:xfrm>
            <a:off x="6207125" y="6037263"/>
            <a:ext cx="2480166" cy="646331"/>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a:t>
            </a:r>
            <a:r>
              <a:rPr lang="en-US" sz="1200" dirty="0" smtClean="0">
                <a:solidFill>
                  <a:schemeClr val="tx1">
                    <a:lumMod val="50000"/>
                    <a:lumOff val="50000"/>
                  </a:schemeClr>
                </a:solidFill>
              </a:rPr>
              <a:t>Micro.</a:t>
            </a:r>
          </a:p>
          <a:p>
            <a:pPr>
              <a:defRPr/>
            </a:pPr>
            <a:r>
              <a:rPr lang="en-US" sz="1200" dirty="0" smtClean="0">
                <a:solidFill>
                  <a:schemeClr val="tx1">
                    <a:lumMod val="50000"/>
                    <a:lumOff val="50000"/>
                  </a:schemeClr>
                </a:solidFill>
              </a:rPr>
              <a:t>Gloor, et al, 2017. Front. Micro.</a:t>
            </a:r>
            <a:endParaRPr lang="en-US" sz="1200" dirty="0">
              <a:solidFill>
                <a:schemeClr val="tx1">
                  <a:lumMod val="50000"/>
                  <a:lumOff val="50000"/>
                </a:schemeClr>
              </a:solidFill>
            </a:endParaRP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9056942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eaLnBrk="1" hangingPunct="1"/>
            <a:r>
              <a:rPr lang="en-US" dirty="0" err="1" smtClean="0">
                <a:latin typeface="Calibri" charset="0"/>
              </a:rPr>
              <a:t>CoDa</a:t>
            </a:r>
            <a:r>
              <a:rPr lang="en-US" dirty="0" smtClean="0">
                <a:latin typeface="Calibri" charset="0"/>
              </a:rPr>
              <a:t> properties and *</a:t>
            </a:r>
            <a:r>
              <a:rPr lang="en-US" dirty="0" err="1" smtClean="0">
                <a:latin typeface="Calibri" charset="0"/>
              </a:rPr>
              <a:t>lr</a:t>
            </a:r>
            <a:endParaRPr lang="en-US" dirty="0">
              <a:latin typeface="Calibri" charset="0"/>
            </a:endParaRPr>
          </a:p>
        </p:txBody>
      </p:sp>
      <p:sp>
        <p:nvSpPr>
          <p:cNvPr id="21506" name="TextBox 9"/>
          <p:cNvSpPr txBox="1">
            <a:spLocks noChangeArrowheads="1"/>
          </p:cNvSpPr>
          <p:nvPr/>
        </p:nvSpPr>
        <p:spPr bwMode="auto">
          <a:xfrm>
            <a:off x="2257425" y="1460500"/>
            <a:ext cx="74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Count</a:t>
            </a:r>
          </a:p>
        </p:txBody>
      </p:sp>
      <p:sp>
        <p:nvSpPr>
          <p:cNvPr id="21507" name="TextBox 10"/>
          <p:cNvSpPr txBox="1">
            <a:spLocks noChangeArrowheads="1"/>
          </p:cNvSpPr>
          <p:nvPr/>
        </p:nvSpPr>
        <p:spPr bwMode="auto">
          <a:xfrm>
            <a:off x="3932238" y="1417638"/>
            <a:ext cx="1265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Sequencing</a:t>
            </a:r>
          </a:p>
        </p:txBody>
      </p:sp>
      <p:sp>
        <p:nvSpPr>
          <p:cNvPr id="21508" name="TextBox 11"/>
          <p:cNvSpPr txBox="1">
            <a:spLocks noChangeArrowheads="1"/>
          </p:cNvSpPr>
          <p:nvPr/>
        </p:nvSpPr>
        <p:spPr bwMode="auto">
          <a:xfrm>
            <a:off x="6097588" y="1460500"/>
            <a:ext cx="91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Simplex</a:t>
            </a:r>
          </a:p>
        </p:txBody>
      </p:sp>
      <p:sp>
        <p:nvSpPr>
          <p:cNvPr id="17" name="TextBox 16"/>
          <p:cNvSpPr txBox="1"/>
          <p:nvPr/>
        </p:nvSpPr>
        <p:spPr>
          <a:xfrm>
            <a:off x="5699125" y="3289300"/>
            <a:ext cx="381000" cy="246063"/>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112</a:t>
            </a:r>
          </a:p>
        </p:txBody>
      </p:sp>
      <p:sp>
        <p:nvSpPr>
          <p:cNvPr id="21" name="TextBox 20"/>
          <p:cNvSpPr txBox="1"/>
          <p:nvPr/>
        </p:nvSpPr>
        <p:spPr>
          <a:xfrm>
            <a:off x="7053263" y="3255963"/>
            <a:ext cx="381000"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216</a:t>
            </a:r>
          </a:p>
        </p:txBody>
      </p:sp>
      <p:sp>
        <p:nvSpPr>
          <p:cNvPr id="22" name="TextBox 21"/>
          <p:cNvSpPr txBox="1"/>
          <p:nvPr/>
        </p:nvSpPr>
        <p:spPr>
          <a:xfrm>
            <a:off x="6207125" y="1960563"/>
            <a:ext cx="314325"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27</a:t>
            </a:r>
          </a:p>
        </p:txBody>
      </p:sp>
      <p:sp>
        <p:nvSpPr>
          <p:cNvPr id="23" name="TextBox 22"/>
          <p:cNvSpPr txBox="1"/>
          <p:nvPr/>
        </p:nvSpPr>
        <p:spPr>
          <a:xfrm>
            <a:off x="5575300" y="3024188"/>
            <a:ext cx="314325"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66</a:t>
            </a:r>
          </a:p>
        </p:txBody>
      </p:sp>
      <p:sp>
        <p:nvSpPr>
          <p:cNvPr id="24" name="TextBox 23"/>
          <p:cNvSpPr txBox="1"/>
          <p:nvPr/>
        </p:nvSpPr>
        <p:spPr>
          <a:xfrm>
            <a:off x="7243763" y="3024188"/>
            <a:ext cx="379412" cy="246062"/>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740</a:t>
            </a:r>
          </a:p>
        </p:txBody>
      </p:sp>
      <p:sp>
        <p:nvSpPr>
          <p:cNvPr id="25" name="TextBox 24"/>
          <p:cNvSpPr txBox="1"/>
          <p:nvPr/>
        </p:nvSpPr>
        <p:spPr>
          <a:xfrm>
            <a:off x="6548438" y="1955800"/>
            <a:ext cx="381000" cy="247650"/>
          </a:xfrm>
          <a:prstGeom prst="rect">
            <a:avLst/>
          </a:prstGeom>
          <a:solidFill>
            <a:schemeClr val="bg1"/>
          </a:solidFill>
          <a:ln>
            <a:noFill/>
          </a:ln>
        </p:spPr>
        <p:txBody>
          <a:bodyPr wrap="none">
            <a:spAutoFit/>
          </a:bodyPr>
          <a:lstStyle/>
          <a:p>
            <a:pPr fontAlgn="auto">
              <a:spcBef>
                <a:spcPts val="0"/>
              </a:spcBef>
              <a:spcAft>
                <a:spcPts val="0"/>
              </a:spcAft>
              <a:defRPr/>
            </a:pPr>
            <a:r>
              <a:rPr lang="en-US" sz="1000" dirty="0">
                <a:solidFill>
                  <a:schemeClr val="bg1">
                    <a:lumMod val="65000"/>
                  </a:schemeClr>
                </a:solidFill>
                <a:latin typeface="+mn-lt"/>
                <a:ea typeface="+mn-ea"/>
                <a:cs typeface="+mn-cs"/>
              </a:rPr>
              <a:t>853</a:t>
            </a: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21517" name="Content Placeholder 27" descr="TLA_3D.pdf"/>
          <p:cNvPicPr>
            <a:picLocks noGrp="1" noChangeAspect="1"/>
          </p:cNvPicPr>
          <p:nvPr>
            <p:ph idx="1"/>
          </p:nvPr>
        </p:nvPicPr>
        <p:blipFill>
          <a:blip r:embed="rId3">
            <a:extLst>
              <a:ext uri="{28A0092B-C50C-407E-A947-70E740481C1C}">
                <a14:useLocalDpi xmlns:a14="http://schemas.microsoft.com/office/drawing/2010/main" val="0"/>
              </a:ext>
            </a:extLst>
          </a:blip>
          <a:srcRect t="-32494" b="-32494"/>
          <a:stretch>
            <a:fillRect/>
          </a:stretch>
        </p:blipFill>
        <p:spPr>
          <a:xfrm>
            <a:off x="1587500" y="927100"/>
            <a:ext cx="5984875" cy="3290888"/>
          </a:xfrm>
        </p:spPr>
      </p:pic>
      <p:sp>
        <p:nvSpPr>
          <p:cNvPr id="21518" name="TextBox 25"/>
          <p:cNvSpPr txBox="1">
            <a:spLocks noChangeArrowheads="1"/>
          </p:cNvSpPr>
          <p:nvPr/>
        </p:nvSpPr>
        <p:spPr bwMode="auto">
          <a:xfrm>
            <a:off x="1442357" y="3490913"/>
            <a:ext cx="58499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sz="2000" dirty="0"/>
              <a:t>Simplex: one fewer </a:t>
            </a:r>
            <a:r>
              <a:rPr lang="en-US" sz="2000" dirty="0" smtClean="0"/>
              <a:t>dimensions </a:t>
            </a:r>
            <a:r>
              <a:rPr lang="en-US" sz="2000" dirty="0"/>
              <a:t>than </a:t>
            </a:r>
            <a:r>
              <a:rPr lang="en-US" sz="2000" dirty="0" smtClean="0"/>
              <a:t>variables</a:t>
            </a:r>
            <a:endParaRPr lang="en-US" sz="2000" dirty="0"/>
          </a:p>
          <a:p>
            <a:pPr eaLnBrk="1" hangingPunct="1">
              <a:buFont typeface="Arial" charset="0"/>
              <a:buChar char="•"/>
            </a:pPr>
            <a:r>
              <a:rPr lang="en-US" sz="2000" dirty="0" smtClean="0"/>
              <a:t>Problems remain </a:t>
            </a:r>
            <a:r>
              <a:rPr lang="en-US" sz="2000" dirty="0"/>
              <a:t>regardless of dimension</a:t>
            </a:r>
          </a:p>
          <a:p>
            <a:pPr algn="ctr" fontAlgn="auto">
              <a:spcBef>
                <a:spcPts val="0"/>
              </a:spcBef>
              <a:spcAft>
                <a:spcPts val="0"/>
              </a:spcAft>
              <a:defRPr/>
            </a:pPr>
            <a:endParaRPr lang="en-US" sz="2000" dirty="0" smtClean="0"/>
          </a:p>
          <a:p>
            <a:pPr algn="ctr" fontAlgn="auto">
              <a:spcBef>
                <a:spcPts val="0"/>
              </a:spcBef>
              <a:spcAft>
                <a:spcPts val="0"/>
              </a:spcAft>
              <a:defRPr/>
            </a:pPr>
            <a:r>
              <a:rPr lang="en-US" sz="2000" b="1" dirty="0" smtClean="0"/>
              <a:t>*</a:t>
            </a:r>
            <a:r>
              <a:rPr lang="en-US" sz="2000" b="1" dirty="0" err="1" smtClean="0"/>
              <a:t>lr</a:t>
            </a:r>
            <a:r>
              <a:rPr lang="en-US" sz="2000" b="1" dirty="0" smtClean="0"/>
              <a:t>(x) = [ log(x</a:t>
            </a:r>
            <a:r>
              <a:rPr lang="en-US" sz="2000" b="1" baseline="-25000" dirty="0" smtClean="0"/>
              <a:t>1</a:t>
            </a:r>
            <a:r>
              <a:rPr lang="en-US" sz="2000" b="1" dirty="0" smtClean="0"/>
              <a:t>/</a:t>
            </a:r>
            <a:r>
              <a:rPr lang="en-US" sz="2000" b="1" dirty="0" err="1" smtClean="0"/>
              <a:t>g</a:t>
            </a:r>
            <a:r>
              <a:rPr lang="en-US" sz="2000" b="1" baseline="-25000" dirty="0" err="1" smtClean="0"/>
              <a:t>X</a:t>
            </a:r>
            <a:r>
              <a:rPr lang="en-US" sz="2000" b="1" dirty="0" smtClean="0"/>
              <a:t>), log(x</a:t>
            </a:r>
            <a:r>
              <a:rPr lang="en-US" sz="2000" b="1" baseline="-25000" dirty="0" smtClean="0"/>
              <a:t>2</a:t>
            </a:r>
            <a:r>
              <a:rPr lang="en-US" sz="2000" b="1" dirty="0" smtClean="0"/>
              <a:t>/</a:t>
            </a:r>
            <a:r>
              <a:rPr lang="en-US" sz="2000" b="1" dirty="0" err="1" smtClean="0"/>
              <a:t>g</a:t>
            </a:r>
            <a:r>
              <a:rPr lang="en-US" sz="2000" b="1" baseline="-25000" dirty="0" err="1" smtClean="0"/>
              <a:t>X</a:t>
            </a:r>
            <a:r>
              <a:rPr lang="en-US" sz="2000" b="1" dirty="0" smtClean="0"/>
              <a:t>), </a:t>
            </a:r>
            <a:r>
              <a:rPr lang="is-IS" sz="2000" b="1" dirty="0" smtClean="0"/>
              <a:t>… log(x</a:t>
            </a:r>
            <a:r>
              <a:rPr lang="is-IS" sz="2000" b="1" baseline="-25000" dirty="0" smtClean="0"/>
              <a:t>D</a:t>
            </a:r>
            <a:r>
              <a:rPr lang="is-IS" sz="2000" b="1" dirty="0" smtClean="0"/>
              <a:t>/g</a:t>
            </a:r>
            <a:r>
              <a:rPr lang="is-IS" sz="2000" b="1" baseline="-25000" dirty="0" smtClean="0"/>
              <a:t>X</a:t>
            </a:r>
            <a:r>
              <a:rPr lang="is-IS" sz="2000" b="1" dirty="0" smtClean="0"/>
              <a:t>) ]</a:t>
            </a:r>
          </a:p>
          <a:p>
            <a:pPr algn="ctr" fontAlgn="auto">
              <a:spcBef>
                <a:spcPts val="0"/>
              </a:spcBef>
              <a:spcAft>
                <a:spcPts val="0"/>
              </a:spcAft>
              <a:defRPr/>
            </a:pPr>
            <a:endParaRPr lang="is-IS" sz="2000" b="1" dirty="0" smtClean="0"/>
          </a:p>
          <a:p>
            <a:pPr algn="ctr">
              <a:defRPr/>
            </a:pPr>
            <a:r>
              <a:rPr lang="en-US" sz="2000" dirty="0"/>
              <a:t>X = [ x</a:t>
            </a:r>
            <a:r>
              <a:rPr lang="en-US" sz="2000" baseline="-25000" dirty="0"/>
              <a:t>1</a:t>
            </a:r>
            <a:r>
              <a:rPr lang="en-US" sz="2000" dirty="0"/>
              <a:t>, x</a:t>
            </a:r>
            <a:r>
              <a:rPr lang="en-US" sz="2000" baseline="-25000" dirty="0"/>
              <a:t>2</a:t>
            </a:r>
            <a:r>
              <a:rPr lang="en-US" sz="2000" dirty="0"/>
              <a:t>, </a:t>
            </a:r>
            <a:r>
              <a:rPr lang="is-IS" sz="2000" dirty="0"/>
              <a:t>… x</a:t>
            </a:r>
            <a:r>
              <a:rPr lang="is-IS" sz="2000" baseline="-25000" dirty="0"/>
              <a:t>D</a:t>
            </a:r>
            <a:r>
              <a:rPr lang="is-IS" sz="2000" dirty="0"/>
              <a:t> ], </a:t>
            </a:r>
            <a:r>
              <a:rPr lang="en-US" sz="2000" dirty="0" err="1"/>
              <a:t>g</a:t>
            </a:r>
            <a:r>
              <a:rPr lang="en-US" sz="2000" baseline="-25000" dirty="0" err="1"/>
              <a:t>X</a:t>
            </a:r>
            <a:r>
              <a:rPr lang="en-US" sz="2000" dirty="0"/>
              <a:t> = geometric mean of X (or subset)</a:t>
            </a:r>
            <a:endParaRPr lang="is-IS" sz="2000" dirty="0"/>
          </a:p>
          <a:p>
            <a:pPr algn="ctr" fontAlgn="auto">
              <a:spcBef>
                <a:spcPts val="0"/>
              </a:spcBef>
              <a:spcAft>
                <a:spcPts val="0"/>
              </a:spcAft>
              <a:defRPr/>
            </a:pPr>
            <a:endParaRPr lang="is-IS" sz="2000" b="1" dirty="0" smtClean="0"/>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19" name="TextBox 18"/>
          <p:cNvSpPr txBox="1"/>
          <p:nvPr/>
        </p:nvSpPr>
        <p:spPr>
          <a:xfrm>
            <a:off x="6807602" y="3916005"/>
            <a:ext cx="1954381" cy="954107"/>
          </a:xfrm>
          <a:prstGeom prst="rect">
            <a:avLst/>
          </a:prstGeom>
          <a:noFill/>
        </p:spPr>
        <p:txBody>
          <a:bodyPr wrap="none" rtlCol="0">
            <a:spAutoFit/>
          </a:bodyPr>
          <a:lstStyle/>
          <a:p>
            <a:pPr marL="285750" indent="-285750">
              <a:buFont typeface="Arial"/>
              <a:buChar char="•"/>
            </a:pPr>
            <a:r>
              <a:rPr lang="en-US" sz="1400" dirty="0" smtClean="0">
                <a:solidFill>
                  <a:schemeClr val="bg1">
                    <a:lumMod val="50000"/>
                  </a:schemeClr>
                </a:solidFill>
              </a:rPr>
              <a:t>Probabilities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Some invariant</a:t>
            </a:r>
          </a:p>
          <a:p>
            <a:pPr marL="285750" indent="-285750">
              <a:buFont typeface="Arial"/>
              <a:buChar char="•"/>
            </a:pPr>
            <a:r>
              <a:rPr lang="en-US" sz="1400" dirty="0" smtClean="0">
                <a:solidFill>
                  <a:schemeClr val="bg1">
                    <a:lumMod val="50000"/>
                  </a:schemeClr>
                </a:solidFill>
              </a:rPr>
              <a:t>Relative values</a:t>
            </a:r>
          </a:p>
          <a:p>
            <a:pPr marL="285750" indent="-285750">
              <a:buFont typeface="Arial"/>
              <a:buChar char="•"/>
            </a:pPr>
            <a:r>
              <a:rPr lang="en-US" sz="1400" dirty="0" smtClean="0">
                <a:solidFill>
                  <a:schemeClr val="bg1">
                    <a:lumMod val="50000"/>
                  </a:schemeClr>
                </a:solidFill>
              </a:rPr>
              <a:t>Multivariate Poisson</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22517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alibri" charset="0"/>
              </a:rPr>
              <a:t>Normalization is no help at all</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dirty="0"/>
          </a:p>
        </p:txBody>
      </p:sp>
      <p:pic>
        <p:nvPicPr>
          <p:cNvPr id="9" name="Content Placeholder 8" descr="des_normA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323" b="-788"/>
          <a:stretch/>
        </p:blipFill>
        <p:spPr>
          <a:xfrm>
            <a:off x="457200" y="1598511"/>
            <a:ext cx="8229600" cy="3120385"/>
          </a:xfrm>
        </p:spPr>
      </p:pic>
      <p:sp>
        <p:nvSpPr>
          <p:cNvPr id="10" name="TextBox 9"/>
          <p:cNvSpPr txBox="1"/>
          <p:nvPr/>
        </p:nvSpPr>
        <p:spPr>
          <a:xfrm>
            <a:off x="1751619" y="5025459"/>
            <a:ext cx="6240636" cy="923330"/>
          </a:xfrm>
          <a:prstGeom prst="rect">
            <a:avLst/>
          </a:prstGeom>
          <a:noFill/>
        </p:spPr>
        <p:txBody>
          <a:bodyPr wrap="none" rtlCol="0">
            <a:spAutoFit/>
          </a:bodyPr>
          <a:lstStyle/>
          <a:p>
            <a:r>
              <a:rPr lang="en-US" dirty="0" smtClean="0"/>
              <a:t>Once data are on the simplex, they cannot be </a:t>
            </a:r>
            <a:r>
              <a:rPr lang="en-US" dirty="0" smtClean="0"/>
              <a:t>recovered without</a:t>
            </a:r>
          </a:p>
          <a:p>
            <a:endParaRPr lang="en-US" dirty="0" smtClean="0"/>
          </a:p>
          <a:p>
            <a:pPr algn="ctr"/>
            <a:r>
              <a:rPr lang="en-US" dirty="0" smtClean="0"/>
              <a:t>                                           ⌛️  💲  🏋🏼‍</a:t>
            </a:r>
            <a:endParaRPr lang="en-US" dirty="0" smtClean="0"/>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069990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orrelation in </a:t>
            </a:r>
            <a:r>
              <a:rPr lang="en-US" dirty="0" err="1" smtClean="0"/>
              <a:t>CoDa</a:t>
            </a:r>
            <a:endParaRPr lang="en-US" dirty="0"/>
          </a:p>
        </p:txBody>
      </p:sp>
      <p:sp>
        <p:nvSpPr>
          <p:cNvPr id="3" name="Content Placeholder 2"/>
          <p:cNvSpPr>
            <a:spLocks noGrp="1"/>
          </p:cNvSpPr>
          <p:nvPr>
            <p:ph idx="1"/>
          </p:nvPr>
        </p:nvSpPr>
        <p:spPr/>
        <p:txBody>
          <a:bodyPr>
            <a:normAutofit/>
          </a:bodyPr>
          <a:lstStyle/>
          <a:p>
            <a:r>
              <a:rPr lang="en-US" dirty="0"/>
              <a:t>spurious correlation </a:t>
            </a:r>
            <a:endParaRPr lang="en-US" dirty="0" smtClean="0"/>
          </a:p>
          <a:p>
            <a:pPr lvl="1"/>
            <a:r>
              <a:rPr lang="en-US" dirty="0" smtClean="0"/>
              <a:t>Correlation observed </a:t>
            </a:r>
            <a:r>
              <a:rPr lang="en-US" dirty="0"/>
              <a:t>is not the same for the numerical and proportional </a:t>
            </a:r>
            <a:r>
              <a:rPr lang="en-US" dirty="0" smtClean="0"/>
              <a:t>data</a:t>
            </a:r>
          </a:p>
          <a:p>
            <a:pPr lvl="1"/>
            <a:r>
              <a:rPr lang="en-US" dirty="0" smtClean="0"/>
              <a:t>or for a subset of that data </a:t>
            </a:r>
            <a:endParaRPr lang="en-US" b="1" dirty="0" smtClean="0"/>
          </a:p>
          <a:p>
            <a:pPr lvl="1"/>
            <a:r>
              <a:rPr lang="en-US" dirty="0" smtClean="0"/>
              <a:t>Whenever any two </a:t>
            </a:r>
            <a:r>
              <a:rPr lang="en-US" dirty="0"/>
              <a:t>variables </a:t>
            </a:r>
            <a:r>
              <a:rPr lang="en-US" dirty="0" smtClean="0"/>
              <a:t>share </a:t>
            </a:r>
            <a:r>
              <a:rPr lang="en-US" dirty="0"/>
              <a:t>a common </a:t>
            </a:r>
            <a:r>
              <a:rPr lang="en-US" dirty="0" smtClean="0"/>
              <a:t>index (</a:t>
            </a:r>
            <a:r>
              <a:rPr lang="en-US" dirty="0" smtClean="0"/>
              <a:t>or </a:t>
            </a:r>
            <a:r>
              <a:rPr lang="en-US" dirty="0" smtClean="0"/>
              <a:t>have a </a:t>
            </a:r>
            <a:r>
              <a:rPr lang="en-US" dirty="0" smtClean="0"/>
              <a:t>constant sum). </a:t>
            </a:r>
            <a:r>
              <a:rPr lang="en-US" sz="1200" dirty="0" smtClean="0">
                <a:solidFill>
                  <a:srgbClr val="7F7F7F"/>
                </a:solidFill>
              </a:rPr>
              <a:t>(Pearson 1897)</a:t>
            </a:r>
          </a:p>
          <a:p>
            <a:r>
              <a:rPr lang="en-US" dirty="0" smtClean="0"/>
              <a:t>Correlation in these data must maintain a constant ratio</a:t>
            </a:r>
          </a:p>
          <a:p>
            <a:pPr lvl="1"/>
            <a:r>
              <a:rPr lang="en-US" dirty="0" smtClean="0"/>
              <a:t>Pearson correlation with an intercept of 0 </a:t>
            </a:r>
            <a:r>
              <a:rPr lang="en-US" dirty="0" smtClean="0"/>
              <a:t>(RA)</a:t>
            </a:r>
            <a:r>
              <a:rPr lang="en-US" dirty="0" smtClean="0"/>
              <a:t>, or linear line with a slope of 1 (log-ratio) </a:t>
            </a:r>
            <a:r>
              <a:rPr lang="en-US" sz="1200" dirty="0" smtClean="0">
                <a:solidFill>
                  <a:srgbClr val="7F7F7F"/>
                </a:solidFill>
              </a:rPr>
              <a:t>(Lovell </a:t>
            </a:r>
            <a:r>
              <a:rPr lang="en-US" sz="1200" dirty="0" smtClean="0">
                <a:solidFill>
                  <a:srgbClr val="7F7F7F"/>
                </a:solidFill>
              </a:rPr>
              <a:t>2015, </a:t>
            </a:r>
            <a:r>
              <a:rPr lang="en-US" sz="1200" dirty="0" err="1" smtClean="0">
                <a:solidFill>
                  <a:srgbClr val="7F7F7F"/>
                </a:solidFill>
              </a:rPr>
              <a:t>Erb</a:t>
            </a:r>
            <a:r>
              <a:rPr lang="en-US" sz="1200" dirty="0" smtClean="0">
                <a:solidFill>
                  <a:srgbClr val="7F7F7F"/>
                </a:solidFill>
              </a:rPr>
              <a:t> 2017)</a:t>
            </a:r>
            <a:endParaRPr lang="en-US" sz="1200" dirty="0" smtClean="0">
              <a:solidFill>
                <a:srgbClr val="7F7F7F"/>
              </a:solidFill>
            </a:endParaRPr>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4869443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alphaModFix/>
          </a:blip>
          <a:srcRect l="-994" r="-1498"/>
          <a:stretch/>
        </p:blipFill>
        <p:spPr>
          <a:xfrm>
            <a:off x="3776133" y="1600200"/>
            <a:ext cx="4910667" cy="4525963"/>
          </a:xfrm>
        </p:spPr>
      </p:pic>
      <p:sp>
        <p:nvSpPr>
          <p:cNvPr id="2" name="Title 1"/>
          <p:cNvSpPr>
            <a:spLocks noGrp="1"/>
          </p:cNvSpPr>
          <p:nvPr>
            <p:ph type="title"/>
          </p:nvPr>
        </p:nvSpPr>
        <p:spPr/>
        <p:txBody>
          <a:bodyPr/>
          <a:lstStyle/>
          <a:p>
            <a:r>
              <a:rPr lang="en-US" dirty="0"/>
              <a:t>Learn to love (tolerate) the simplex</a:t>
            </a:r>
          </a:p>
        </p:txBody>
      </p:sp>
      <p:sp>
        <p:nvSpPr>
          <p:cNvPr id="4" name="Footer Placeholder 3"/>
          <p:cNvSpPr>
            <a:spLocks noGrp="1"/>
          </p:cNvSpPr>
          <p:nvPr>
            <p:ph type="ftr" sz="quarter" idx="11"/>
          </p:nvPr>
        </p:nvSpPr>
        <p:spPr/>
        <p:txBody>
          <a:bodyPr/>
          <a:lstStyle/>
          <a:p>
            <a:r>
              <a:rPr lang="en-US" smtClean="0"/>
              <a:t>SUNY Buffalo WHI</a:t>
            </a:r>
            <a:endParaRPr lang="en-US"/>
          </a:p>
        </p:txBody>
      </p:sp>
      <p:pic>
        <p:nvPicPr>
          <p:cNvPr id="6" name="Picture 5"/>
          <p:cNvPicPr>
            <a:picLocks noChangeAspect="1"/>
          </p:cNvPicPr>
          <p:nvPr/>
        </p:nvPicPr>
        <p:blipFill>
          <a:blip r:embed="rId3">
            <a:alphaModFix amt="20000"/>
          </a:blip>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smtClean="0"/>
              <a:t>P perturbation invariant</a:t>
            </a:r>
          </a:p>
          <a:p>
            <a:r>
              <a:rPr lang="en-US" dirty="0"/>
              <a:t>D </a:t>
            </a:r>
            <a:r>
              <a:rPr lang="en-US" dirty="0" err="1"/>
              <a:t>subcompositionally</a:t>
            </a:r>
            <a:r>
              <a:rPr lang="en-US" dirty="0"/>
              <a:t> </a:t>
            </a:r>
            <a:r>
              <a:rPr lang="en-US" dirty="0" smtClean="0"/>
              <a:t>dominant</a:t>
            </a:r>
            <a:endParaRPr lang="en-US" dirty="0"/>
          </a:p>
        </p:txBody>
      </p:sp>
      <p:sp>
        <p:nvSpPr>
          <p:cNvPr id="7" name="TextBox 6"/>
          <p:cNvSpPr txBox="1"/>
          <p:nvPr/>
        </p:nvSpPr>
        <p:spPr>
          <a:xfrm>
            <a:off x="805785" y="3834191"/>
            <a:ext cx="2826415" cy="1477328"/>
          </a:xfrm>
          <a:prstGeom prst="rect">
            <a:avLst/>
          </a:prstGeom>
          <a:noFill/>
        </p:spPr>
        <p:txBody>
          <a:bodyPr wrap="none" rtlCol="0">
            <a:spAutoFit/>
          </a:bodyPr>
          <a:lstStyle/>
          <a:p>
            <a:r>
              <a:rPr lang="en-US" b="1" dirty="0" smtClean="0"/>
              <a:t>Operations</a:t>
            </a:r>
          </a:p>
          <a:p>
            <a:r>
              <a:rPr lang="en-US" dirty="0" smtClean="0">
                <a:solidFill>
                  <a:schemeClr val="bg1">
                    <a:lumMod val="65000"/>
                  </a:schemeClr>
                </a:solidFill>
              </a:rPr>
              <a:t>Addition: 50% + 50%</a:t>
            </a:r>
            <a:endParaRPr lang="en-US" dirty="0">
              <a:solidFill>
                <a:schemeClr val="bg1">
                  <a:lumMod val="65000"/>
                </a:schemeClr>
              </a:solidFill>
            </a:endParaRPr>
          </a:p>
          <a:p>
            <a:r>
              <a:rPr lang="en-US" dirty="0" smtClean="0">
                <a:solidFill>
                  <a:schemeClr val="bg1">
                    <a:lumMod val="65000"/>
                  </a:schemeClr>
                </a:solidFill>
              </a:rPr>
              <a:t>Subtraction: 50% - 50%? </a:t>
            </a:r>
          </a:p>
          <a:p>
            <a:r>
              <a:rPr lang="en-US" dirty="0" smtClean="0"/>
              <a:t>Perturbation: 50% x 50% = ?</a:t>
            </a:r>
          </a:p>
          <a:p>
            <a:r>
              <a:rPr lang="en-US" dirty="0" smtClean="0"/>
              <a:t>Powering: 50%^3 =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139127260"/>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T</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A</a:t>
                      </a:r>
                      <a:endParaRPr lang="en-US" sz="1200" dirty="0">
                        <a:solidFill>
                          <a:schemeClr val="tx1"/>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tx1"/>
                          </a:solidFill>
                        </a:rPr>
                        <a:t>L</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tx1"/>
                          </a:solidFill>
                        </a:rPr>
                        <a:t>x1</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10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20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70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x2</a:t>
                      </a:r>
                      <a:endParaRPr lang="en-US" sz="1200" dirty="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20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10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70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x3</a:t>
                      </a:r>
                      <a:endParaRPr lang="en-US" sz="1200" dirty="0" smtClean="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40</a:t>
                      </a:r>
                      <a:endParaRPr lang="en-US" sz="1200" dirty="0">
                        <a:solidFill>
                          <a:schemeClr val="tx1"/>
                        </a:solidFill>
                      </a:endParaRPr>
                    </a:p>
                  </a:txBody>
                  <a:tcPr marL="36000" marR="36000" marT="18000" marB="18000">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tx1"/>
                          </a:solidFill>
                        </a:rPr>
                        <a:t>x4</a:t>
                      </a:r>
                      <a:endParaRPr lang="en-US" sz="1200" dirty="0" smtClean="0">
                        <a:solidFill>
                          <a:schemeClr val="tx1"/>
                        </a:solidFill>
                      </a:endParaRP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40</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tx1"/>
                          </a:solidFill>
                        </a:rPr>
                        <a:t>30</a:t>
                      </a:r>
                      <a:endParaRPr lang="en-US" sz="1200" dirty="0">
                        <a:solidFill>
                          <a:schemeClr val="tx1"/>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Sept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202842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to love (tolerate) the simplex</a:t>
            </a:r>
            <a:endParaRPr lang="en-US" dirty="0"/>
          </a:p>
        </p:txBody>
      </p:sp>
      <p:pic>
        <p:nvPicPr>
          <p:cNvPr id="5" name="Content Placeholder 4"/>
          <p:cNvPicPr>
            <a:picLocks noGrp="1" noChangeAspect="1"/>
          </p:cNvPicPr>
          <p:nvPr>
            <p:ph idx="1"/>
          </p:nvPr>
        </p:nvPicPr>
        <p:blipFill rotWithShape="1">
          <a:blip r:embed="rId2"/>
          <a:srcRect l="-994" r="-1498"/>
          <a:stretch/>
        </p:blipFill>
        <p:spPr>
          <a:xfrm>
            <a:off x="3776133" y="1600200"/>
            <a:ext cx="4910667" cy="4525963"/>
          </a:xfrm>
        </p:spPr>
      </p:pic>
      <p:sp>
        <p:nvSpPr>
          <p:cNvPr id="4" name="Footer Placeholder 3"/>
          <p:cNvSpPr>
            <a:spLocks noGrp="1"/>
          </p:cNvSpPr>
          <p:nvPr>
            <p:ph type="ftr" sz="quarter" idx="11"/>
          </p:nvPr>
        </p:nvSpPr>
        <p:spPr/>
        <p:txBody>
          <a:bodyPr/>
          <a:lstStyle/>
          <a:p>
            <a:r>
              <a:rPr lang="en-US" smtClean="0"/>
              <a:t>SUNY Buffalo WHI</a:t>
            </a:r>
            <a:endParaRPr lang="en-US"/>
          </a:p>
        </p:txBody>
      </p:sp>
      <p:pic>
        <p:nvPicPr>
          <p:cNvPr id="6" name="Picture 5"/>
          <p:cNvPicPr>
            <a:picLocks noChangeAspect="1"/>
          </p:cNvPicPr>
          <p:nvPr/>
        </p:nvPicPr>
        <p:blipFill>
          <a:blip r:embed="rId3"/>
          <a:stretch>
            <a:fillRect/>
          </a:stretch>
        </p:blipFill>
        <p:spPr>
          <a:xfrm>
            <a:off x="351971" y="1600200"/>
            <a:ext cx="5029200" cy="1104900"/>
          </a:xfrm>
          <a:prstGeom prst="rect">
            <a:avLst/>
          </a:prstGeom>
        </p:spPr>
      </p:pic>
      <p:sp>
        <p:nvSpPr>
          <p:cNvPr id="3" name="TextBox 2"/>
          <p:cNvSpPr txBox="1"/>
          <p:nvPr/>
        </p:nvSpPr>
        <p:spPr>
          <a:xfrm>
            <a:off x="1100666" y="2717196"/>
            <a:ext cx="3159839" cy="923330"/>
          </a:xfrm>
          <a:prstGeom prst="rect">
            <a:avLst/>
          </a:prstGeom>
          <a:noFill/>
        </p:spPr>
        <p:txBody>
          <a:bodyPr wrap="none" rtlCol="0">
            <a:spAutoFit/>
          </a:bodyPr>
          <a:lstStyle/>
          <a:p>
            <a:r>
              <a:rPr lang="en-US" dirty="0" smtClean="0"/>
              <a:t>S scale invariant</a:t>
            </a:r>
          </a:p>
          <a:p>
            <a:r>
              <a:rPr lang="en-US" dirty="0"/>
              <a:t>P perturbation </a:t>
            </a:r>
            <a:r>
              <a:rPr lang="en-US" dirty="0" smtClean="0"/>
              <a:t>invariant</a:t>
            </a:r>
          </a:p>
          <a:p>
            <a:r>
              <a:rPr lang="en-US" dirty="0" smtClean="0"/>
              <a:t>D </a:t>
            </a:r>
            <a:r>
              <a:rPr lang="en-US" dirty="0" err="1" smtClean="0"/>
              <a:t>subcompositionally</a:t>
            </a:r>
            <a:r>
              <a:rPr lang="en-US" dirty="0" smtClean="0"/>
              <a:t> dominant</a:t>
            </a:r>
          </a:p>
        </p:txBody>
      </p:sp>
      <p:sp>
        <p:nvSpPr>
          <p:cNvPr id="7" name="TextBox 6"/>
          <p:cNvSpPr txBox="1"/>
          <p:nvPr/>
        </p:nvSpPr>
        <p:spPr>
          <a:xfrm>
            <a:off x="805785" y="3834191"/>
            <a:ext cx="2826415" cy="1754327"/>
          </a:xfrm>
          <a:prstGeom prst="rect">
            <a:avLst/>
          </a:prstGeom>
          <a:noFill/>
        </p:spPr>
        <p:txBody>
          <a:bodyPr wrap="none" rtlCol="0">
            <a:spAutoFit/>
          </a:bodyPr>
          <a:lstStyle/>
          <a:p>
            <a:r>
              <a:rPr lang="en-US" b="1" dirty="0" smtClean="0">
                <a:solidFill>
                  <a:srgbClr val="D9D9D9"/>
                </a:solidFill>
              </a:rPr>
              <a:t>Operations</a:t>
            </a:r>
          </a:p>
          <a:p>
            <a:endParaRPr lang="en-US" dirty="0">
              <a:solidFill>
                <a:srgbClr val="D9D9D9"/>
              </a:solidFill>
            </a:endParaRPr>
          </a:p>
          <a:p>
            <a:r>
              <a:rPr lang="en-US" dirty="0" smtClean="0">
                <a:solidFill>
                  <a:srgbClr val="D9D9D9"/>
                </a:solidFill>
              </a:rPr>
              <a:t>Why not 50% - 50%? </a:t>
            </a:r>
          </a:p>
          <a:p>
            <a:endParaRPr lang="en-US" dirty="0" smtClean="0">
              <a:solidFill>
                <a:srgbClr val="D9D9D9"/>
              </a:solidFill>
            </a:endParaRPr>
          </a:p>
          <a:p>
            <a:r>
              <a:rPr lang="en-US" dirty="0" smtClean="0">
                <a:solidFill>
                  <a:srgbClr val="D9D9D9"/>
                </a:solidFill>
              </a:rPr>
              <a:t>Perturbation: 50% x 50% = ?</a:t>
            </a:r>
          </a:p>
          <a:p>
            <a:r>
              <a:rPr lang="en-US" dirty="0" smtClean="0">
                <a:solidFill>
                  <a:srgbClr val="D9D9D9"/>
                </a:solidFill>
              </a:rPr>
              <a:t>Powering: 50%^3 = ?</a:t>
            </a:r>
            <a:endParaRPr lang="en-US" dirty="0">
              <a:solidFill>
                <a:srgbClr val="D9D9D9"/>
              </a:solidFill>
            </a:endParaRPr>
          </a:p>
        </p:txBody>
      </p:sp>
      <p:sp>
        <p:nvSpPr>
          <p:cNvPr id="9" name="TextBox 8"/>
          <p:cNvSpPr txBox="1"/>
          <p:nvPr/>
        </p:nvSpPr>
        <p:spPr>
          <a:xfrm>
            <a:off x="3870476" y="5775179"/>
            <a:ext cx="487134" cy="369332"/>
          </a:xfrm>
          <a:prstGeom prst="rect">
            <a:avLst/>
          </a:prstGeom>
          <a:noFill/>
        </p:spPr>
        <p:txBody>
          <a:bodyPr wrap="square" rtlCol="0">
            <a:spAutoFit/>
          </a:bodyPr>
          <a:lstStyle/>
          <a:p>
            <a:r>
              <a:rPr lang="en-US" dirty="0" smtClean="0"/>
              <a:t>🐞</a:t>
            </a:r>
            <a:endParaRPr lang="en-US" dirty="0"/>
          </a:p>
        </p:txBody>
      </p:sp>
      <p:sp>
        <p:nvSpPr>
          <p:cNvPr id="10" name="TextBox 9"/>
          <p:cNvSpPr txBox="1"/>
          <p:nvPr/>
        </p:nvSpPr>
        <p:spPr>
          <a:xfrm>
            <a:off x="7876333" y="5763084"/>
            <a:ext cx="360525" cy="369332"/>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5296506" y="2130588"/>
            <a:ext cx="438582" cy="369332"/>
          </a:xfrm>
          <a:prstGeom prst="rect">
            <a:avLst/>
          </a:prstGeom>
          <a:noFill/>
        </p:spPr>
        <p:txBody>
          <a:bodyPr wrap="square" rtlCol="0">
            <a:spAutoFit/>
          </a:bodyPr>
          <a:lstStyle/>
          <a:p>
            <a:r>
              <a:rPr lang="en-US" dirty="0" smtClean="0"/>
              <a:t>👽</a:t>
            </a:r>
            <a:endParaRPr lang="en-US" dirty="0"/>
          </a:p>
        </p:txBody>
      </p:sp>
      <p:sp>
        <p:nvSpPr>
          <p:cNvPr id="12" name="Date Placeholder 11"/>
          <p:cNvSpPr>
            <a:spLocks noGrp="1"/>
          </p:cNvSpPr>
          <p:nvPr>
            <p:ph type="dt" sz="half" idx="10"/>
          </p:nvPr>
        </p:nvSpPr>
        <p:spPr/>
        <p:txBody>
          <a:bodyPr/>
          <a:lstStyle/>
          <a:p>
            <a:r>
              <a:rPr lang="en-CA" smtClean="0"/>
              <a:t>Sept 2018</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graphicFrame>
        <p:nvGraphicFramePr>
          <p:cNvPr id="14" name="Table 13"/>
          <p:cNvGraphicFramePr>
            <a:graphicFrameLocks noGrp="1"/>
          </p:cNvGraphicFramePr>
          <p:nvPr>
            <p:extLst>
              <p:ext uri="{D42A27DB-BD31-4B8C-83A1-F6EECF244321}">
                <p14:modId xmlns:p14="http://schemas.microsoft.com/office/powerpoint/2010/main" val="2525408426"/>
              </p:ext>
            </p:extLst>
          </p:nvPr>
        </p:nvGraphicFramePr>
        <p:xfrm>
          <a:off x="5935135" y="1036188"/>
          <a:ext cx="1886856" cy="1094400"/>
        </p:xfrm>
        <a:graphic>
          <a:graphicData uri="http://schemas.openxmlformats.org/drawingml/2006/table">
            <a:tbl>
              <a:tblPr firstRow="1" bandRow="1">
                <a:effectLst/>
                <a:tableStyleId>{5C22544A-7EE6-4342-B048-85BDC9FD1C3A}</a:tableStyleId>
              </a:tblPr>
              <a:tblGrid>
                <a:gridCol w="471714"/>
                <a:gridCol w="471714"/>
                <a:gridCol w="471714"/>
                <a:gridCol w="471714"/>
              </a:tblGrid>
              <a:tr h="0">
                <a:tc>
                  <a:txBody>
                    <a:bodyPr/>
                    <a:lstStyle/>
                    <a:p>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T</a:t>
                      </a:r>
                      <a:endParaRPr lang="en-US" sz="1200" dirty="0">
                        <a:solidFill>
                          <a:schemeClr val="bg1">
                            <a:lumMod val="8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A</a:t>
                      </a:r>
                      <a:endParaRPr lang="en-US" sz="1200" dirty="0">
                        <a:solidFill>
                          <a:schemeClr val="bg1">
                            <a:lumMod val="85000"/>
                          </a:schemeClr>
                        </a:solidFill>
                      </a:endParaRPr>
                    </a:p>
                  </a:txBody>
                  <a:tcPr marL="36000" marR="36000" marT="18000" marB="18000">
                    <a:lnT w="12700" cap="flat" cmpd="sng" algn="ctr">
                      <a:solidFill>
                        <a:scrgbClr r="0" g="0" b="0"/>
                      </a:solidFill>
                      <a:prstDash val="solid"/>
                      <a:round/>
                      <a:headEnd type="none" w="med" len="med"/>
                      <a:tailEnd type="none" w="med" len="med"/>
                    </a:lnT>
                    <a:noFill/>
                  </a:tcPr>
                </a:tc>
                <a:tc>
                  <a:txBody>
                    <a:bodyPr/>
                    <a:lstStyle/>
                    <a:p>
                      <a:r>
                        <a:rPr lang="en-US" sz="1200" dirty="0" smtClean="0">
                          <a:solidFill>
                            <a:schemeClr val="bg1">
                              <a:lumMod val="85000"/>
                            </a:schemeClr>
                          </a:solidFill>
                        </a:rPr>
                        <a:t>L</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noFill/>
                  </a:tcPr>
                </a:tc>
              </a:tr>
              <a:tr h="149919">
                <a:tc>
                  <a:txBody>
                    <a:bodyPr/>
                    <a:lstStyle/>
                    <a:p>
                      <a:r>
                        <a:rPr lang="en-US" sz="1200" dirty="0" smtClean="0">
                          <a:solidFill>
                            <a:schemeClr val="bg1">
                              <a:lumMod val="85000"/>
                            </a:schemeClr>
                          </a:solidFill>
                        </a:rPr>
                        <a:t>x1</a:t>
                      </a:r>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10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10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70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x2</a:t>
                      </a:r>
                      <a:endParaRPr lang="en-US" sz="1200" dirty="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20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10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70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x3</a:t>
                      </a:r>
                      <a:endParaRPr lang="en-US" sz="1200" dirty="0" smtClean="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40</a:t>
                      </a:r>
                      <a:endParaRPr lang="en-US" sz="1200" dirty="0">
                        <a:solidFill>
                          <a:schemeClr val="bg1">
                            <a:lumMod val="85000"/>
                          </a:schemeClr>
                        </a:solidFill>
                      </a:endParaRPr>
                    </a:p>
                  </a:txBody>
                  <a:tcPr marL="36000" marR="36000" marT="18000" marB="18000">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noFill/>
                  </a:tcPr>
                </a:tc>
              </a:tr>
              <a:tr h="149919">
                <a:tc>
                  <a:txBody>
                    <a:bodyPr/>
                    <a:lstStyle/>
                    <a:p>
                      <a:r>
                        <a:rPr lang="en-US" sz="1200" dirty="0" smtClean="0">
                          <a:solidFill>
                            <a:schemeClr val="bg1">
                              <a:lumMod val="85000"/>
                            </a:schemeClr>
                          </a:solidFill>
                        </a:rPr>
                        <a:t>x4</a:t>
                      </a:r>
                      <a:endParaRPr lang="en-US" sz="1200" dirty="0" smtClean="0">
                        <a:solidFill>
                          <a:schemeClr val="bg1">
                            <a:lumMod val="85000"/>
                          </a:schemeClr>
                        </a:solidFill>
                      </a:endParaRPr>
                    </a:p>
                  </a:txBody>
                  <a:tcPr marL="36000" marR="36000" marT="18000" marB="18000">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40</a:t>
                      </a:r>
                      <a:endParaRPr lang="en-US" sz="1200" dirty="0">
                        <a:solidFill>
                          <a:schemeClr val="bg1">
                            <a:lumMod val="8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lnB w="12700" cap="flat" cmpd="sng" algn="ctr">
                      <a:solidFill>
                        <a:scrgbClr r="0" g="0" b="0"/>
                      </a:solidFill>
                      <a:prstDash val="solid"/>
                      <a:round/>
                      <a:headEnd type="none" w="med" len="med"/>
                      <a:tailEnd type="none" w="med" len="med"/>
                    </a:lnB>
                    <a:noFill/>
                  </a:tcPr>
                </a:tc>
                <a:tc>
                  <a:txBody>
                    <a:bodyPr/>
                    <a:lstStyle/>
                    <a:p>
                      <a:r>
                        <a:rPr lang="en-US" sz="1200" dirty="0" smtClean="0">
                          <a:solidFill>
                            <a:schemeClr val="bg1">
                              <a:lumMod val="85000"/>
                            </a:schemeClr>
                          </a:solidFill>
                        </a:rPr>
                        <a:t>30</a:t>
                      </a:r>
                      <a:endParaRPr lang="en-US" sz="1200" dirty="0">
                        <a:solidFill>
                          <a:schemeClr val="bg1">
                            <a:lumMod val="85000"/>
                          </a:schemeClr>
                        </a:solidFill>
                      </a:endParaRPr>
                    </a:p>
                  </a:txBody>
                  <a:tcPr marL="36000" marR="36000" marT="18000" marB="18000">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7204041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sum up</a:t>
            </a:r>
            <a:endParaRPr lang="en-US" dirty="0"/>
          </a:p>
        </p:txBody>
      </p:sp>
      <p:sp>
        <p:nvSpPr>
          <p:cNvPr id="3" name="Content Placeholder 2"/>
          <p:cNvSpPr>
            <a:spLocks noGrp="1"/>
          </p:cNvSpPr>
          <p:nvPr>
            <p:ph idx="1"/>
          </p:nvPr>
        </p:nvSpPr>
        <p:spPr>
          <a:xfrm>
            <a:off x="457200" y="1997108"/>
            <a:ext cx="4033296" cy="3638983"/>
          </a:xfrm>
        </p:spPr>
        <p:txBody>
          <a:bodyPr>
            <a:normAutofit fontScale="62500" lnSpcReduction="20000"/>
          </a:bodyPr>
          <a:lstStyle/>
          <a:p>
            <a:r>
              <a:rPr lang="en-US" dirty="0">
                <a:solidFill>
                  <a:schemeClr val="bg1">
                    <a:lumMod val="65000"/>
                  </a:schemeClr>
                </a:solidFill>
              </a:rPr>
              <a:t>There are known </a:t>
            </a:r>
            <a:r>
              <a:rPr lang="en-US" dirty="0" err="1">
                <a:solidFill>
                  <a:schemeClr val="bg1">
                    <a:lumMod val="65000"/>
                  </a:schemeClr>
                </a:solidFill>
              </a:rPr>
              <a:t>knowns</a:t>
            </a:r>
            <a:r>
              <a:rPr lang="en-US" dirty="0">
                <a:solidFill>
                  <a:schemeClr val="bg1">
                    <a:lumMod val="65000"/>
                  </a:schemeClr>
                </a:solidFill>
              </a:rPr>
              <a:t>. These are things we know that we know. </a:t>
            </a:r>
            <a:endParaRPr lang="en-US" dirty="0" smtClean="0">
              <a:solidFill>
                <a:schemeClr val="bg1">
                  <a:lumMod val="65000"/>
                </a:schemeClr>
              </a:solidFill>
            </a:endParaRPr>
          </a:p>
          <a:p>
            <a:r>
              <a:rPr lang="en-US" dirty="0" smtClean="0">
                <a:solidFill>
                  <a:schemeClr val="bg1">
                    <a:lumMod val="65000"/>
                  </a:schemeClr>
                </a:solidFill>
              </a:rPr>
              <a:t>There </a:t>
            </a:r>
            <a:r>
              <a:rPr lang="en-US" dirty="0">
                <a:solidFill>
                  <a:schemeClr val="bg1">
                    <a:lumMod val="65000"/>
                  </a:schemeClr>
                </a:solidFill>
              </a:rPr>
              <a:t>are known unknowns. That is to say, there are things that we know we don't know. </a:t>
            </a:r>
            <a:endParaRPr lang="en-US" dirty="0" smtClean="0">
              <a:solidFill>
                <a:schemeClr val="bg1">
                  <a:lumMod val="65000"/>
                </a:schemeClr>
              </a:solidFill>
            </a:endParaRPr>
          </a:p>
          <a:p>
            <a:r>
              <a:rPr lang="en-US" dirty="0" smtClean="0">
                <a:solidFill>
                  <a:schemeClr val="bg1">
                    <a:lumMod val="65000"/>
                  </a:schemeClr>
                </a:solidFill>
              </a:rPr>
              <a:t>But </a:t>
            </a:r>
            <a:r>
              <a:rPr lang="en-US" dirty="0">
                <a:solidFill>
                  <a:schemeClr val="bg1">
                    <a:lumMod val="65000"/>
                  </a:schemeClr>
                </a:solidFill>
              </a:rPr>
              <a:t>there are also unknown unknowns. There are things we don't know we don't know</a:t>
            </a:r>
            <a:r>
              <a:rPr lang="en-US" dirty="0" smtClean="0">
                <a:solidFill>
                  <a:schemeClr val="bg1">
                    <a:lumMod val="65000"/>
                  </a:schemeClr>
                </a:solidFill>
              </a:rPr>
              <a:t>.</a:t>
            </a:r>
          </a:p>
          <a:p>
            <a:r>
              <a:rPr lang="en-US" b="1" dirty="0" smtClean="0">
                <a:solidFill>
                  <a:schemeClr val="accent2"/>
                </a:solidFill>
              </a:rPr>
              <a:t>There are unknown </a:t>
            </a:r>
            <a:r>
              <a:rPr lang="en-US" b="1" dirty="0" err="1" smtClean="0">
                <a:solidFill>
                  <a:schemeClr val="accent2"/>
                </a:solidFill>
              </a:rPr>
              <a:t>knowns</a:t>
            </a:r>
            <a:r>
              <a:rPr lang="en-US" b="1" dirty="0" smtClean="0">
                <a:solidFill>
                  <a:schemeClr val="accent2"/>
                </a:solidFill>
              </a:rPr>
              <a:t>. These are things we think we know that we actually don’t know.</a:t>
            </a:r>
          </a:p>
        </p:txBody>
      </p:sp>
      <p:pic>
        <p:nvPicPr>
          <p:cNvPr id="4" name="Picture 3"/>
          <p:cNvPicPr>
            <a:picLocks noChangeAspect="1"/>
          </p:cNvPicPr>
          <p:nvPr/>
        </p:nvPicPr>
        <p:blipFill>
          <a:blip r:embed="rId2"/>
          <a:stretch>
            <a:fillRect/>
          </a:stretch>
        </p:blipFill>
        <p:spPr>
          <a:xfrm>
            <a:off x="4595215" y="2604093"/>
            <a:ext cx="3421959" cy="2467759"/>
          </a:xfrm>
          <a:prstGeom prst="rect">
            <a:avLst/>
          </a:prstGeom>
        </p:spPr>
      </p:pic>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a:t>
            </a:r>
            <a:r>
              <a:rPr lang="en-US" dirty="0" smtClean="0"/>
              <a:t>learn using </a:t>
            </a:r>
            <a:r>
              <a:rPr lang="en-US" dirty="0" err="1" smtClean="0"/>
              <a:t>CoDa</a:t>
            </a:r>
            <a:r>
              <a:rPr lang="en-US" dirty="0" smtClean="0"/>
              <a:t>?</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Large cohort of </a:t>
            </a:r>
            <a:r>
              <a:rPr lang="en-US" dirty="0" smtClean="0"/>
              <a:t>self-reported healthy </a:t>
            </a:r>
            <a:r>
              <a:rPr lang="en-US" dirty="0" smtClean="0"/>
              <a:t>Chinese</a:t>
            </a:r>
          </a:p>
          <a:p>
            <a:pPr lvl="1"/>
            <a:r>
              <a:rPr lang="en-US" dirty="0" smtClean="0"/>
              <a:t>Age-based groups from preschool to centenarians</a:t>
            </a:r>
          </a:p>
          <a:p>
            <a:r>
              <a:rPr lang="en-US" dirty="0" smtClean="0"/>
              <a:t>16S </a:t>
            </a:r>
            <a:r>
              <a:rPr lang="en-US" dirty="0" err="1" smtClean="0"/>
              <a:t>rRNA</a:t>
            </a:r>
            <a:r>
              <a:rPr lang="en-US" dirty="0" smtClean="0"/>
              <a:t> gene sequencing (V4)</a:t>
            </a:r>
          </a:p>
          <a:p>
            <a:r>
              <a:rPr lang="en-US" dirty="0" smtClean="0"/>
              <a:t>Fully compositional exploration</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TextBox 5"/>
          <p:cNvSpPr txBox="1"/>
          <p:nvPr/>
        </p:nvSpPr>
        <p:spPr>
          <a:xfrm>
            <a:off x="4101039" y="5833130"/>
            <a:ext cx="4585761" cy="523220"/>
          </a:xfrm>
          <a:prstGeom prst="rect">
            <a:avLst/>
          </a:prstGeom>
          <a:noFill/>
        </p:spPr>
        <p:txBody>
          <a:bodyPr wrap="none" rtlCol="0">
            <a:spAutoFit/>
          </a:bodyPr>
          <a:lstStyle/>
          <a:p>
            <a:r>
              <a:rPr lang="en-US" sz="1400" dirty="0" err="1" smtClean="0">
                <a:solidFill>
                  <a:schemeClr val="bg1">
                    <a:lumMod val="65000"/>
                  </a:schemeClr>
                </a:solidFill>
              </a:rPr>
              <a:t>Bian</a:t>
            </a:r>
            <a:r>
              <a:rPr lang="en-US" sz="1400" dirty="0" smtClean="0">
                <a:solidFill>
                  <a:schemeClr val="bg1">
                    <a:lumMod val="65000"/>
                  </a:schemeClr>
                </a:solidFill>
              </a:rPr>
              <a:t> et </a:t>
            </a:r>
            <a:r>
              <a:rPr lang="en-US" sz="1400" dirty="0">
                <a:solidFill>
                  <a:schemeClr val="bg1">
                    <a:lumMod val="65000"/>
                  </a:schemeClr>
                </a:solidFill>
              </a:rPr>
              <a:t>al The Gut </a:t>
            </a:r>
            <a:r>
              <a:rPr lang="en-US" sz="1400" dirty="0" err="1">
                <a:solidFill>
                  <a:schemeClr val="bg1">
                    <a:lumMod val="65000"/>
                  </a:schemeClr>
                </a:solidFill>
              </a:rPr>
              <a:t>Microbiota</a:t>
            </a:r>
            <a:r>
              <a:rPr lang="en-US" sz="1400" dirty="0">
                <a:solidFill>
                  <a:schemeClr val="bg1">
                    <a:lumMod val="65000"/>
                  </a:schemeClr>
                </a:solidFill>
              </a:rPr>
              <a:t> of Healthy Aged Chinese </a:t>
            </a:r>
            <a:r>
              <a:rPr lang="en-US" sz="1400" dirty="0" smtClean="0">
                <a:solidFill>
                  <a:schemeClr val="bg1">
                    <a:lumMod val="65000"/>
                  </a:schemeClr>
                </a:solidFill>
              </a:rPr>
              <a:t>Is</a:t>
            </a:r>
          </a:p>
          <a:p>
            <a:r>
              <a:rPr lang="en-US" sz="1400" dirty="0" smtClean="0">
                <a:solidFill>
                  <a:schemeClr val="bg1">
                    <a:lumMod val="65000"/>
                  </a:schemeClr>
                </a:solidFill>
              </a:rPr>
              <a:t> </a:t>
            </a:r>
            <a:r>
              <a:rPr lang="en-US" sz="1400" dirty="0">
                <a:solidFill>
                  <a:schemeClr val="bg1">
                    <a:lumMod val="65000"/>
                  </a:schemeClr>
                </a:solidFill>
              </a:rPr>
              <a:t>Similar to That of the Healthy </a:t>
            </a:r>
            <a:r>
              <a:rPr lang="en-US" sz="1400" dirty="0" err="1">
                <a:solidFill>
                  <a:schemeClr val="bg1">
                    <a:lumMod val="65000"/>
                  </a:schemeClr>
                </a:solidFill>
              </a:rPr>
              <a:t>YoungmSphere</a:t>
            </a:r>
            <a:r>
              <a:rPr lang="en-US" sz="1400" dirty="0" smtClean="0">
                <a:solidFill>
                  <a:schemeClr val="bg1">
                    <a:lumMod val="65000"/>
                  </a:schemeClr>
                </a:solidFill>
              </a:rPr>
              <a:t>: </a:t>
            </a:r>
            <a:r>
              <a:rPr lang="is-IS" sz="1400" dirty="0">
                <a:solidFill>
                  <a:schemeClr val="bg1">
                    <a:lumMod val="65000"/>
                  </a:schemeClr>
                </a:solidFill>
              </a:rPr>
              <a:t>PMC5615133</a:t>
            </a:r>
            <a:endParaRPr lang="en-US" sz="1400" dirty="0">
              <a:solidFill>
                <a:schemeClr val="bg1">
                  <a:lumMod val="65000"/>
                </a:schemeClr>
              </a:solidFill>
            </a:endParaRPr>
          </a:p>
        </p:txBody>
      </p:sp>
    </p:spTree>
    <p:extLst>
      <p:ext uri="{BB962C8B-B14F-4D97-AF65-F5344CB8AC3E}">
        <p14:creationId xmlns:p14="http://schemas.microsoft.com/office/powerpoint/2010/main" val="1650452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a:t>
            </a:r>
            <a:r>
              <a:rPr lang="en-US" dirty="0" err="1" smtClean="0"/>
              <a:t>vs</a:t>
            </a:r>
            <a:r>
              <a:rPr lang="en-US" dirty="0" smtClean="0"/>
              <a:t> Different OTUs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10" name="Content Placeholder 9"/>
          <p:cNvPicPr>
            <a:picLocks noGrp="1" noChangeAspect="1"/>
          </p:cNvPicPr>
          <p:nvPr>
            <p:ph idx="1"/>
          </p:nvPr>
        </p:nvPicPr>
        <p:blipFill rotWithShape="1">
          <a:blip r:embed="rId2"/>
          <a:srcRect l="1039" r="-430"/>
          <a:stretch/>
        </p:blipFill>
        <p:spPr>
          <a:xfrm>
            <a:off x="739394" y="2090564"/>
            <a:ext cx="3960769" cy="3600000"/>
          </a:xfrm>
        </p:spPr>
      </p:pic>
      <p:pic>
        <p:nvPicPr>
          <p:cNvPr id="11" name="Picture 10"/>
          <p:cNvPicPr>
            <a:picLocks noChangeAspect="1"/>
          </p:cNvPicPr>
          <p:nvPr/>
        </p:nvPicPr>
        <p:blipFill>
          <a:blip r:embed="rId3"/>
          <a:stretch>
            <a:fillRect/>
          </a:stretch>
        </p:blipFill>
        <p:spPr>
          <a:xfrm>
            <a:off x="4700163" y="2090564"/>
            <a:ext cx="3985027" cy="3600000"/>
          </a:xfrm>
          <a:prstGeom prst="rect">
            <a:avLst/>
          </a:prstGeom>
        </p:spPr>
      </p:pic>
      <p:sp>
        <p:nvSpPr>
          <p:cNvPr id="12" name="TextBox 11"/>
          <p:cNvSpPr txBox="1"/>
          <p:nvPr/>
        </p:nvSpPr>
        <p:spPr>
          <a:xfrm>
            <a:off x="2080792" y="1504081"/>
            <a:ext cx="1380193" cy="369332"/>
          </a:xfrm>
          <a:prstGeom prst="rect">
            <a:avLst/>
          </a:prstGeom>
          <a:noFill/>
        </p:spPr>
        <p:txBody>
          <a:bodyPr wrap="none" rtlCol="0">
            <a:spAutoFit/>
          </a:bodyPr>
          <a:lstStyle/>
          <a:p>
            <a:r>
              <a:rPr lang="en-US" dirty="0" smtClean="0"/>
              <a:t>ALL Features</a:t>
            </a:r>
            <a:endParaRPr lang="en-US" dirty="0"/>
          </a:p>
        </p:txBody>
      </p:sp>
      <p:sp>
        <p:nvSpPr>
          <p:cNvPr id="13" name="TextBox 12"/>
          <p:cNvSpPr txBox="1"/>
          <p:nvPr/>
        </p:nvSpPr>
        <p:spPr>
          <a:xfrm>
            <a:off x="6246149" y="1656481"/>
            <a:ext cx="1418740" cy="369332"/>
          </a:xfrm>
          <a:prstGeom prst="rect">
            <a:avLst/>
          </a:prstGeom>
          <a:noFill/>
        </p:spPr>
        <p:txBody>
          <a:bodyPr wrap="none" rtlCol="0">
            <a:spAutoFit/>
          </a:bodyPr>
          <a:lstStyle/>
          <a:p>
            <a:r>
              <a:rPr lang="en-US" dirty="0" smtClean="0"/>
              <a:t>‘</a:t>
            </a:r>
            <a:r>
              <a:rPr lang="en-US" dirty="0" err="1" smtClean="0"/>
              <a:t>SIG’Features</a:t>
            </a:r>
            <a:endParaRPr lang="en-US" dirty="0"/>
          </a:p>
        </p:txBody>
      </p:sp>
    </p:spTree>
    <p:extLst>
      <p:ext uri="{BB962C8B-B14F-4D97-AF65-F5344CB8AC3E}">
        <p14:creationId xmlns:p14="http://schemas.microsoft.com/office/powerpoint/2010/main" val="37435067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864509"/>
            <a:ext cx="2343748" cy="1815882"/>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chemeClr val="bg1">
                    <a:lumMod val="50000"/>
                  </a:schemeClr>
                </a:solidFill>
              </a:rPr>
              <a:t>Dispersion ~ </a:t>
            </a:r>
            <a:r>
              <a:rPr lang="en-US" sz="1400" dirty="0" smtClean="0">
                <a:solidFill>
                  <a:schemeClr val="bg1">
                    <a:lumMod val="50000"/>
                  </a:schemeClr>
                </a:solidFill>
              </a:rPr>
              <a:t>abundance</a:t>
            </a:r>
          </a:p>
          <a:p>
            <a:pPr marL="285750" indent="-285750">
              <a:buFont typeface="Arial"/>
              <a:buChar char="•"/>
            </a:pPr>
            <a:r>
              <a:rPr lang="en-US" sz="1400" dirty="0" smtClean="0">
                <a:solidFill>
                  <a:schemeClr val="bg1">
                    <a:lumMod val="50000"/>
                  </a:schemeClr>
                </a:solidFill>
              </a:rPr>
              <a:t>Data are </a:t>
            </a:r>
            <a:r>
              <a:rPr lang="en-US" sz="1400" dirty="0" err="1" smtClean="0">
                <a:solidFill>
                  <a:schemeClr val="bg1">
                    <a:lumMod val="50000"/>
                  </a:schemeClr>
                </a:solidFill>
              </a:rPr>
              <a:t>centred</a:t>
            </a:r>
            <a:endParaRPr lang="en-US" sz="1400" dirty="0" smtClean="0">
              <a:solidFill>
                <a:schemeClr val="bg1">
                  <a:lumMod val="50000"/>
                </a:schemeClr>
              </a:solidFill>
            </a:endParaRPr>
          </a:p>
          <a:p>
            <a:pPr marL="285750" indent="-285750">
              <a:buFont typeface="Arial"/>
              <a:buChar char="•"/>
            </a:pPr>
            <a:r>
              <a:rPr lang="en-US" sz="1400" dirty="0" smtClean="0">
                <a:solidFill>
                  <a:schemeClr val="bg1">
                    <a:lumMod val="50000"/>
                  </a:schemeClr>
                </a:solidFill>
              </a:rPr>
              <a:t>Model </a:t>
            </a:r>
            <a:r>
              <a:rPr lang="en-US" sz="1400" dirty="0" smtClean="0">
                <a:solidFill>
                  <a:schemeClr val="bg1">
                    <a:lumMod val="50000"/>
                  </a:schemeClr>
                </a:solidFill>
              </a:rPr>
              <a:t>as NB or </a:t>
            </a:r>
            <a:r>
              <a:rPr lang="en-US" sz="1400" dirty="0" smtClean="0">
                <a:solidFill>
                  <a:schemeClr val="bg1">
                    <a:lumMod val="50000"/>
                  </a:schemeClr>
                </a:solidFill>
              </a:rPr>
              <a:t>ZIG</a:t>
            </a:r>
          </a:p>
          <a:p>
            <a:pPr marL="742950" lvl="1" indent="-285750">
              <a:buFont typeface="Arial"/>
              <a:buChar char="•"/>
            </a:pPr>
            <a:r>
              <a:rPr lang="en-US" sz="1400" dirty="0">
                <a:solidFill>
                  <a:schemeClr val="bg1">
                    <a:lumMod val="50000"/>
                  </a:schemeClr>
                </a:solidFill>
              </a:rPr>
              <a:t>zero == </a:t>
            </a:r>
            <a:r>
              <a:rPr lang="en-US" sz="1400" dirty="0" smtClean="0">
                <a:solidFill>
                  <a:schemeClr val="bg1">
                    <a:lumMod val="50000"/>
                  </a:schemeClr>
                </a:solidFill>
              </a:rPr>
              <a:t>zero</a:t>
            </a:r>
            <a:endParaRPr lang="en-US" sz="1400" dirty="0">
              <a:solidFill>
                <a:schemeClr val="bg1">
                  <a:lumMod val="50000"/>
                </a:schemeClr>
              </a:solidFill>
            </a:endParaRPr>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1382630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vs. rare OTUs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7" name="Content Placeholder 6"/>
          <p:cNvPicPr>
            <a:picLocks noGrp="1" noChangeAspect="1"/>
          </p:cNvPicPr>
          <p:nvPr>
            <p:ph idx="1"/>
          </p:nvPr>
        </p:nvPicPr>
        <p:blipFill>
          <a:blip r:embed="rId2"/>
          <a:srcRect t="-9086" b="-9086"/>
          <a:stretch>
            <a:fillRect/>
          </a:stretch>
        </p:blipFill>
        <p:spPr>
          <a:xfrm>
            <a:off x="457200" y="919163"/>
            <a:ext cx="8229600" cy="5207000"/>
          </a:xfrm>
        </p:spPr>
      </p:pic>
    </p:spTree>
    <p:extLst>
      <p:ext uri="{BB962C8B-B14F-4D97-AF65-F5344CB8AC3E}">
        <p14:creationId xmlns:p14="http://schemas.microsoft.com/office/powerpoint/2010/main" val="10922098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vs. rare OTUs</a:t>
            </a:r>
            <a:endParaRPr lang="en-US" dirty="0"/>
          </a:p>
        </p:txBody>
      </p:sp>
      <p:sp>
        <p:nvSpPr>
          <p:cNvPr id="4" name="Date Placeholder 3"/>
          <p:cNvSpPr>
            <a:spLocks noGrp="1"/>
          </p:cNvSpPr>
          <p:nvPr>
            <p:ph type="dt" sz="half" idx="10"/>
          </p:nvPr>
        </p:nvSpPr>
        <p:spPr/>
        <p:txBody>
          <a:bodyPr/>
          <a:lstStyle/>
          <a:p>
            <a:r>
              <a:rPr lang="en-CA" b="1" smtClean="0"/>
              <a:t>Sept 2018</a:t>
            </a:r>
            <a:endParaRPr lang="en-US" b="1"/>
          </a:p>
        </p:txBody>
      </p:sp>
      <p:sp>
        <p:nvSpPr>
          <p:cNvPr id="5" name="Footer Placeholder 4"/>
          <p:cNvSpPr>
            <a:spLocks noGrp="1"/>
          </p:cNvSpPr>
          <p:nvPr>
            <p:ph type="ftr" sz="quarter" idx="11"/>
          </p:nvPr>
        </p:nvSpPr>
        <p:spPr/>
        <p:txBody>
          <a:bodyPr/>
          <a:lstStyle/>
          <a:p>
            <a:r>
              <a:rPr lang="en-US" b="1" smtClean="0"/>
              <a:t>SUNY Buffalo WHI</a:t>
            </a:r>
            <a:endParaRPr lang="en-US" b="1"/>
          </a:p>
        </p:txBody>
      </p:sp>
      <p:pic>
        <p:nvPicPr>
          <p:cNvPr id="7" name="Content Placeholder 6"/>
          <p:cNvPicPr>
            <a:picLocks noGrp="1" noChangeAspect="1"/>
          </p:cNvPicPr>
          <p:nvPr>
            <p:ph idx="1"/>
          </p:nvPr>
        </p:nvPicPr>
        <p:blipFill>
          <a:blip r:embed="rId2">
            <a:alphaModFix amt="18000"/>
          </a:blip>
          <a:srcRect t="-9086" b="-9086"/>
          <a:stretch>
            <a:fillRect/>
          </a:stretch>
        </p:blipFill>
        <p:spPr>
          <a:xfrm>
            <a:off x="457200" y="919163"/>
            <a:ext cx="8229600" cy="5207000"/>
          </a:xfrm>
        </p:spPr>
      </p:pic>
      <p:sp>
        <p:nvSpPr>
          <p:cNvPr id="3" name="TextBox 2"/>
          <p:cNvSpPr txBox="1"/>
          <p:nvPr/>
        </p:nvSpPr>
        <p:spPr>
          <a:xfrm>
            <a:off x="1434073" y="2439986"/>
            <a:ext cx="7582124" cy="2062103"/>
          </a:xfrm>
          <a:prstGeom prst="rect">
            <a:avLst/>
          </a:prstGeom>
          <a:noFill/>
        </p:spPr>
        <p:txBody>
          <a:bodyPr wrap="none" rtlCol="0">
            <a:spAutoFit/>
          </a:bodyPr>
          <a:lstStyle/>
          <a:p>
            <a:r>
              <a:rPr lang="en-US" sz="3200" b="1" dirty="0" smtClean="0"/>
              <a:t>Results are stable to OTU </a:t>
            </a:r>
            <a:r>
              <a:rPr lang="en-US" sz="3200" b="1" dirty="0" err="1" smtClean="0"/>
              <a:t>subsetting</a:t>
            </a:r>
            <a:r>
              <a:rPr lang="en-US" sz="3200" b="1" dirty="0" smtClean="0"/>
              <a:t> and </a:t>
            </a:r>
          </a:p>
          <a:p>
            <a:r>
              <a:rPr lang="en-US" sz="3200" b="1" dirty="0"/>
              <a:t>r</a:t>
            </a:r>
            <a:r>
              <a:rPr lang="en-US" sz="3200" b="1" dirty="0" smtClean="0"/>
              <a:t>eflect properties of the entire </a:t>
            </a:r>
            <a:r>
              <a:rPr lang="en-US" sz="3200" b="1" dirty="0" smtClean="0"/>
              <a:t>composition</a:t>
            </a:r>
          </a:p>
          <a:p>
            <a:r>
              <a:rPr lang="en-US" sz="3200" b="1" dirty="0" smtClean="0"/>
              <a:t>of the samples</a:t>
            </a:r>
            <a:endParaRPr lang="en-US" sz="3200" b="1" dirty="0" smtClean="0"/>
          </a:p>
          <a:p>
            <a:r>
              <a:rPr lang="en-US" sz="3200" b="1" u="sng" dirty="0" smtClean="0"/>
              <a:t>- Not driven by abundance or prevalence</a:t>
            </a:r>
            <a:endParaRPr lang="en-US" sz="3200" b="1" u="sng" dirty="0"/>
          </a:p>
        </p:txBody>
      </p:sp>
    </p:spTree>
    <p:extLst>
      <p:ext uri="{BB962C8B-B14F-4D97-AF65-F5344CB8AC3E}">
        <p14:creationId xmlns:p14="http://schemas.microsoft.com/office/powerpoint/2010/main" val="43271113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Compositionally associated taxa</a:t>
            </a:r>
            <a:endParaRPr lang="en-US" dirty="0"/>
          </a:p>
        </p:txBody>
      </p:sp>
      <p:pic>
        <p:nvPicPr>
          <p:cNvPr id="6" name="Content Placeholder 5"/>
          <p:cNvPicPr>
            <a:picLocks noGrp="1" noChangeAspect="1"/>
          </p:cNvPicPr>
          <p:nvPr>
            <p:ph idx="1"/>
          </p:nvPr>
        </p:nvPicPr>
        <p:blipFill>
          <a:blip r:embed="rId2"/>
          <a:srcRect t="-15045" b="-15045"/>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Tree>
    <p:extLst>
      <p:ext uri="{BB962C8B-B14F-4D97-AF65-F5344CB8AC3E}">
        <p14:creationId xmlns:p14="http://schemas.microsoft.com/office/powerpoint/2010/main" val="26295948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taxa by effect size</a:t>
            </a:r>
            <a:endParaRPr lang="en-US" dirty="0"/>
          </a:p>
        </p:txBody>
      </p:sp>
      <p:pic>
        <p:nvPicPr>
          <p:cNvPr id="6" name="Content Placeholder 5"/>
          <p:cNvPicPr>
            <a:picLocks noGrp="1" noChangeAspect="1"/>
          </p:cNvPicPr>
          <p:nvPr>
            <p:ph idx="1"/>
          </p:nvPr>
        </p:nvPicPr>
        <p:blipFill>
          <a:blip r:embed="rId2"/>
          <a:srcRect t="-2054" b="-2054"/>
          <a:stretch>
            <a:fillRect/>
          </a:stretch>
        </p:blipFill>
        <p:spPr/>
      </p:pic>
      <p:sp>
        <p:nvSpPr>
          <p:cNvPr id="4" name="Date Placeholder 3"/>
          <p:cNvSpPr>
            <a:spLocks noGrp="1"/>
          </p:cNvSpPr>
          <p:nvPr>
            <p:ph type="dt" sz="half" idx="10"/>
          </p:nvPr>
        </p:nvSpPr>
        <p:spPr/>
        <p:txBody>
          <a:bodyPr/>
          <a:lstStyle/>
          <a:p>
            <a:r>
              <a:rPr lang="en-CA" smtClean="0"/>
              <a:t>Sept 2018</a:t>
            </a:r>
            <a:endParaRPr lang="en-US" dirty="0"/>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9" name="Rectangle 8"/>
          <p:cNvSpPr/>
          <p:nvPr/>
        </p:nvSpPr>
        <p:spPr>
          <a:xfrm>
            <a:off x="827625" y="3467348"/>
            <a:ext cx="7859176" cy="156958"/>
          </a:xfrm>
          <a:prstGeom prst="rect">
            <a:avLst/>
          </a:prstGeom>
          <a:solidFill>
            <a:schemeClr val="bg2">
              <a:lumMod val="50000"/>
              <a:alpha val="22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0" name="Rectangle 9"/>
          <p:cNvSpPr/>
          <p:nvPr/>
        </p:nvSpPr>
        <p:spPr>
          <a:xfrm>
            <a:off x="827625" y="4689919"/>
            <a:ext cx="7859176" cy="156958"/>
          </a:xfrm>
          <a:prstGeom prst="rect">
            <a:avLst/>
          </a:prstGeom>
          <a:solidFill>
            <a:schemeClr val="accent3">
              <a:lumMod val="60000"/>
              <a:lumOff val="40000"/>
              <a:alpha val="22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11" name="Rectangle 10"/>
          <p:cNvSpPr/>
          <p:nvPr/>
        </p:nvSpPr>
        <p:spPr>
          <a:xfrm>
            <a:off x="827625" y="4861145"/>
            <a:ext cx="7859176" cy="156958"/>
          </a:xfrm>
          <a:prstGeom prst="rect">
            <a:avLst/>
          </a:prstGeom>
          <a:solidFill>
            <a:schemeClr val="tx2">
              <a:lumMod val="60000"/>
              <a:lumOff val="40000"/>
              <a:alpha val="22000"/>
            </a:schemeClr>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Tree>
    <p:extLst>
      <p:ext uri="{BB962C8B-B14F-4D97-AF65-F5344CB8AC3E}">
        <p14:creationId xmlns:p14="http://schemas.microsoft.com/office/powerpoint/2010/main" val="16481435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are stable and consistent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 large Chinese cohort that is generally healthy</a:t>
            </a:r>
          </a:p>
          <a:p>
            <a:pPr lvl="1"/>
            <a:r>
              <a:rPr lang="en-US" dirty="0" smtClean="0"/>
              <a:t>Not much changes relative to the whole</a:t>
            </a:r>
          </a:p>
          <a:p>
            <a:pPr lvl="1"/>
            <a:r>
              <a:rPr lang="en-US" dirty="0" smtClean="0"/>
              <a:t>Differences are subtle</a:t>
            </a:r>
          </a:p>
          <a:p>
            <a:r>
              <a:rPr lang="en-US" dirty="0" smtClean="0"/>
              <a:t>Results are stable to </a:t>
            </a:r>
            <a:r>
              <a:rPr lang="en-US" dirty="0" err="1" smtClean="0"/>
              <a:t>subsetting</a:t>
            </a:r>
            <a:r>
              <a:rPr lang="en-US" dirty="0" smtClean="0"/>
              <a:t> and other manipulations</a:t>
            </a:r>
          </a:p>
          <a:p>
            <a:r>
              <a:rPr lang="en-US" dirty="0" smtClean="0"/>
              <a:t>Each method—Ordination, correlation, differential (relative) abundance—gives a similar and consistent answer</a:t>
            </a:r>
          </a:p>
          <a:p>
            <a:r>
              <a:rPr lang="en-US" dirty="0" smtClean="0"/>
              <a:t>Answer is directly relatable to the relative abundances in the environment—but not to the absolute abundances</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6" name="TextBox 5"/>
          <p:cNvSpPr txBox="1"/>
          <p:nvPr/>
        </p:nvSpPr>
        <p:spPr>
          <a:xfrm>
            <a:off x="4101039" y="5833130"/>
            <a:ext cx="4585761" cy="523220"/>
          </a:xfrm>
          <a:prstGeom prst="rect">
            <a:avLst/>
          </a:prstGeom>
          <a:noFill/>
        </p:spPr>
        <p:txBody>
          <a:bodyPr wrap="none" rtlCol="0">
            <a:spAutoFit/>
          </a:bodyPr>
          <a:lstStyle/>
          <a:p>
            <a:r>
              <a:rPr lang="en-US" sz="1400" dirty="0" err="1" smtClean="0">
                <a:solidFill>
                  <a:schemeClr val="bg1">
                    <a:lumMod val="65000"/>
                  </a:schemeClr>
                </a:solidFill>
              </a:rPr>
              <a:t>Bian</a:t>
            </a:r>
            <a:r>
              <a:rPr lang="en-US" sz="1400" dirty="0" smtClean="0">
                <a:solidFill>
                  <a:schemeClr val="bg1">
                    <a:lumMod val="65000"/>
                  </a:schemeClr>
                </a:solidFill>
              </a:rPr>
              <a:t> et </a:t>
            </a:r>
            <a:r>
              <a:rPr lang="en-US" sz="1400" dirty="0">
                <a:solidFill>
                  <a:schemeClr val="bg1">
                    <a:lumMod val="65000"/>
                  </a:schemeClr>
                </a:solidFill>
              </a:rPr>
              <a:t>al The Gut </a:t>
            </a:r>
            <a:r>
              <a:rPr lang="en-US" sz="1400" dirty="0" err="1">
                <a:solidFill>
                  <a:schemeClr val="bg1">
                    <a:lumMod val="65000"/>
                  </a:schemeClr>
                </a:solidFill>
              </a:rPr>
              <a:t>Microbiota</a:t>
            </a:r>
            <a:r>
              <a:rPr lang="en-US" sz="1400" dirty="0">
                <a:solidFill>
                  <a:schemeClr val="bg1">
                    <a:lumMod val="65000"/>
                  </a:schemeClr>
                </a:solidFill>
              </a:rPr>
              <a:t> of Healthy Aged Chinese </a:t>
            </a:r>
            <a:r>
              <a:rPr lang="en-US" sz="1400" dirty="0" smtClean="0">
                <a:solidFill>
                  <a:schemeClr val="bg1">
                    <a:lumMod val="65000"/>
                  </a:schemeClr>
                </a:solidFill>
              </a:rPr>
              <a:t>Is</a:t>
            </a:r>
          </a:p>
          <a:p>
            <a:r>
              <a:rPr lang="en-US" sz="1400" dirty="0" smtClean="0">
                <a:solidFill>
                  <a:schemeClr val="bg1">
                    <a:lumMod val="65000"/>
                  </a:schemeClr>
                </a:solidFill>
              </a:rPr>
              <a:t> </a:t>
            </a:r>
            <a:r>
              <a:rPr lang="en-US" sz="1400" dirty="0">
                <a:solidFill>
                  <a:schemeClr val="bg1">
                    <a:lumMod val="65000"/>
                  </a:schemeClr>
                </a:solidFill>
              </a:rPr>
              <a:t>Similar to That of the Healthy </a:t>
            </a:r>
            <a:r>
              <a:rPr lang="en-US" sz="1400" dirty="0" err="1">
                <a:solidFill>
                  <a:schemeClr val="bg1">
                    <a:lumMod val="65000"/>
                  </a:schemeClr>
                </a:solidFill>
              </a:rPr>
              <a:t>YoungmSphere</a:t>
            </a:r>
            <a:r>
              <a:rPr lang="en-US" sz="1400" dirty="0" smtClean="0">
                <a:solidFill>
                  <a:schemeClr val="bg1">
                    <a:lumMod val="65000"/>
                  </a:schemeClr>
                </a:solidFill>
              </a:rPr>
              <a:t>: </a:t>
            </a:r>
            <a:r>
              <a:rPr lang="is-IS" sz="1400" dirty="0">
                <a:solidFill>
                  <a:schemeClr val="bg1">
                    <a:lumMod val="65000"/>
                  </a:schemeClr>
                </a:solidFill>
              </a:rPr>
              <a:t>PMC5615133</a:t>
            </a:r>
            <a:endParaRPr lang="en-US" sz="1400" dirty="0">
              <a:solidFill>
                <a:schemeClr val="bg1">
                  <a:lumMod val="65000"/>
                </a:schemeClr>
              </a:solidFill>
            </a:endParaRPr>
          </a:p>
        </p:txBody>
      </p:sp>
    </p:spTree>
    <p:extLst>
      <p:ext uri="{BB962C8B-B14F-4D97-AF65-F5344CB8AC3E}">
        <p14:creationId xmlns:p14="http://schemas.microsoft.com/office/powerpoint/2010/main" val="13783522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Meta-</a:t>
            </a:r>
            <a:r>
              <a:rPr lang="en-US" dirty="0" err="1" smtClean="0"/>
              <a:t>transcriptomics</a:t>
            </a:r>
            <a:r>
              <a:rPr lang="en-US" dirty="0" smtClean="0"/>
              <a:t> of ecosystem</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9" name="Content Placeholder 8"/>
          <p:cNvSpPr>
            <a:spLocks noGrp="1"/>
          </p:cNvSpPr>
          <p:nvPr>
            <p:ph idx="1"/>
          </p:nvPr>
        </p:nvSpPr>
        <p:spPr/>
        <p:txBody>
          <a:bodyPr>
            <a:normAutofit/>
          </a:bodyPr>
          <a:lstStyle/>
          <a:p>
            <a:r>
              <a:rPr lang="en-US" dirty="0" smtClean="0"/>
              <a:t>Information about what is being made now</a:t>
            </a:r>
          </a:p>
          <a:p>
            <a:r>
              <a:rPr lang="en-US" dirty="0" smtClean="0"/>
              <a:t>Often unbalanced</a:t>
            </a:r>
          </a:p>
          <a:p>
            <a:pPr lvl="1"/>
            <a:r>
              <a:rPr lang="en-US" dirty="0"/>
              <a:t>Different conditions can have different taxonomic compositions</a:t>
            </a:r>
          </a:p>
          <a:p>
            <a:pPr lvl="1"/>
            <a:r>
              <a:rPr lang="en-US" dirty="0" smtClean="0"/>
              <a:t>Both absolute and relative abundance of the taxa and their transcripts can change</a:t>
            </a:r>
          </a:p>
          <a:p>
            <a:r>
              <a:rPr lang="en-US" dirty="0" smtClean="0"/>
              <a:t>Relative abundance does not necessarily reflect environmental reality in 16S </a:t>
            </a:r>
            <a:r>
              <a:rPr lang="en-US" dirty="0" err="1" smtClean="0"/>
              <a:t>rRNA</a:t>
            </a:r>
            <a:r>
              <a:rPr lang="en-US" dirty="0" smtClean="0"/>
              <a:t> gene sequencing or </a:t>
            </a:r>
            <a:r>
              <a:rPr lang="en-US" dirty="0" err="1" smtClean="0"/>
              <a:t>metagenomic</a:t>
            </a:r>
            <a:r>
              <a:rPr lang="en-US" dirty="0" smtClean="0"/>
              <a:t> sequencing</a:t>
            </a:r>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7052489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Most common vaginal </a:t>
            </a:r>
            <a:r>
              <a:rPr lang="en-US" dirty="0" err="1" smtClean="0"/>
              <a:t>dysbiosis</a:t>
            </a:r>
            <a:endParaRPr lang="en-US" dirty="0" smtClean="0"/>
          </a:p>
          <a:p>
            <a:pPr lvl="1"/>
            <a:r>
              <a:rPr lang="en-US" dirty="0" smtClean="0"/>
              <a:t>H is predominantly </a:t>
            </a:r>
            <a:r>
              <a:rPr lang="en-US" i="1" dirty="0" smtClean="0"/>
              <a:t>Lactobacillus</a:t>
            </a:r>
            <a:r>
              <a:rPr lang="en-US" dirty="0" smtClean="0"/>
              <a:t> sp.</a:t>
            </a:r>
          </a:p>
          <a:p>
            <a:pPr lvl="1"/>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pPr lvl="1"/>
            <a:r>
              <a:rPr lang="en-US" dirty="0" smtClean="0"/>
              <a:t>Group genes to functional level (SEED, KEGG)</a:t>
            </a:r>
          </a:p>
          <a:p>
            <a:pPr lvl="1"/>
            <a:r>
              <a:rPr lang="en-US" dirty="0" smtClean="0"/>
              <a:t>Sparse</a:t>
            </a:r>
            <a:endParaRPr lang="en-US" dirty="0"/>
          </a:p>
          <a:p>
            <a:r>
              <a:rPr lang="en-US" dirty="0" smtClean="0"/>
              <a:t>If everything is different, then nothing is important</a:t>
            </a:r>
          </a:p>
          <a:p>
            <a:pPr lvl="1"/>
            <a:r>
              <a:rPr lang="en-US" dirty="0" smtClean="0"/>
              <a:t>We </a:t>
            </a:r>
            <a:r>
              <a:rPr lang="en-US" i="1" dirty="0" smtClean="0"/>
              <a:t>must assume </a:t>
            </a:r>
            <a:r>
              <a:rPr lang="en-US" dirty="0" smtClean="0"/>
              <a:t>something is invariant</a:t>
            </a:r>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87130051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BV dataset</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3" name="TextBox 12"/>
          <p:cNvSpPr txBox="1"/>
          <p:nvPr/>
        </p:nvSpPr>
        <p:spPr>
          <a:xfrm>
            <a:off x="5565647" y="1864509"/>
            <a:ext cx="1883686" cy="1169551"/>
          </a:xfrm>
          <a:prstGeom prst="rect">
            <a:avLst/>
          </a:prstGeom>
          <a:noFill/>
        </p:spPr>
        <p:txBody>
          <a:bodyPr wrap="none" rtlCol="0">
            <a:spAutoFit/>
          </a:bodyPr>
          <a:lstStyle/>
          <a:p>
            <a:r>
              <a:rPr lang="en-US" sz="1400" dirty="0" smtClean="0"/>
              <a:t>What is invariant here?</a:t>
            </a:r>
            <a:endParaRPr lang="en-US" sz="2000" dirty="0" smtClean="0"/>
          </a:p>
          <a:p>
            <a:endParaRPr lang="en-US" sz="1400" dirty="0" smtClean="0"/>
          </a:p>
          <a:p>
            <a:r>
              <a:rPr lang="en-US" sz="1400" dirty="0" smtClean="0"/>
              <a:t>How do we </a:t>
            </a:r>
            <a:r>
              <a:rPr lang="en-US" sz="1400" dirty="0" err="1" smtClean="0"/>
              <a:t>centre</a:t>
            </a:r>
            <a:r>
              <a:rPr lang="en-US" sz="1400" dirty="0" smtClean="0"/>
              <a:t>?</a:t>
            </a:r>
          </a:p>
          <a:p>
            <a:endParaRPr lang="en-US" sz="1400" dirty="0"/>
          </a:p>
          <a:p>
            <a:r>
              <a:rPr lang="en-US" sz="1400" dirty="0" smtClean="0"/>
              <a:t>What is truly different?</a:t>
            </a:r>
            <a:endParaRPr lang="en-US" sz="1400" dirty="0" smtClean="0"/>
          </a:p>
        </p:txBody>
      </p:sp>
      <p:pic>
        <p:nvPicPr>
          <p:cNvPr id="3" name="Picture 2" descr="ngs_edg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22477"/>
            <a:ext cx="4970220" cy="4970220"/>
          </a:xfrm>
          <a:prstGeom prst="rect">
            <a:avLst/>
          </a:prstGeom>
        </p:spPr>
      </p:pic>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30884346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 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068815" y="1112837"/>
            <a:ext cx="3544888" cy="4462761"/>
          </a:xfrm>
          <a:prstGeom prst="rect">
            <a:avLst/>
          </a:prstGeom>
          <a:noFill/>
        </p:spPr>
        <p:txBody>
          <a:bodyPr wrap="square" rtlCol="0">
            <a:spAutoFit/>
          </a:bodyPr>
          <a:lstStyle/>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err="1" smtClean="0"/>
              <a:t>Dirichlet</a:t>
            </a:r>
            <a:r>
              <a:rPr lang="en-US" sz="1400" dirty="0" smtClean="0"/>
              <a:t> instances</a:t>
            </a:r>
          </a:p>
          <a:p>
            <a:pPr marL="285750" indent="-285750">
              <a:buFont typeface="Arial"/>
              <a:buChar char="•"/>
            </a:pPr>
            <a:r>
              <a:rPr lang="en-US" dirty="0"/>
              <a:t>*</a:t>
            </a:r>
            <a:r>
              <a:rPr lang="en-US" dirty="0" err="1" smtClean="0"/>
              <a:t>lr</a:t>
            </a:r>
            <a:r>
              <a:rPr lang="en-US" dirty="0" smtClean="0"/>
              <a:t> </a:t>
            </a:r>
            <a:r>
              <a:rPr lang="en-US" dirty="0" smtClean="0"/>
              <a:t>transform instances</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a:p>
            <a:pPr marL="285750" indent="-285750">
              <a:buFont typeface="Arial"/>
              <a:buChar char="•"/>
            </a:pPr>
            <a:r>
              <a:rPr lang="en-US" dirty="0"/>
              <a:t>Dramatically reduces false positives with little or no loss of sensitivity for essentially any </a:t>
            </a:r>
            <a:r>
              <a:rPr lang="en-US" dirty="0" err="1" smtClean="0"/>
              <a:t>seq</a:t>
            </a:r>
            <a:r>
              <a:rPr lang="en-US" dirty="0" smtClean="0"/>
              <a:t>*</a:t>
            </a:r>
            <a:r>
              <a:rPr lang="en-US" dirty="0" err="1" smtClean="0"/>
              <a:t>omics</a:t>
            </a:r>
            <a:r>
              <a:rPr lang="en-US" dirty="0" smtClean="0"/>
              <a:t> dataset</a:t>
            </a:r>
            <a:endParaRPr lang="en-US" dirty="0"/>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SUNY Buffalo WHI</a:t>
            </a:r>
            <a:endParaRPr lang="en-US"/>
          </a:p>
        </p:txBody>
      </p:sp>
      <p:sp>
        <p:nvSpPr>
          <p:cNvPr id="9" name="TextBox 8"/>
          <p:cNvSpPr txBox="1"/>
          <p:nvPr/>
        </p:nvSpPr>
        <p:spPr>
          <a:xfrm>
            <a:off x="6207125" y="5714283"/>
            <a:ext cx="2406578" cy="830997"/>
          </a:xfrm>
          <a:prstGeom prst="rect">
            <a:avLst/>
          </a:prstGeom>
          <a:noFill/>
        </p:spPr>
        <p:txBody>
          <a:bodyPr wrap="none">
            <a:spAutoFit/>
          </a:bodyPr>
          <a:lstStyle/>
          <a:p>
            <a:pPr>
              <a:defRPr/>
            </a:pPr>
            <a:r>
              <a:rPr lang="en-US" sz="1200" dirty="0" err="1">
                <a:solidFill>
                  <a:srgbClr val="7F7F7F"/>
                </a:solidFill>
              </a:rPr>
              <a:t>Fernandes</a:t>
            </a:r>
            <a:r>
              <a:rPr lang="en-US" sz="1200" dirty="0">
                <a:solidFill>
                  <a:srgbClr val="7F7F7F"/>
                </a:solidFill>
              </a:rPr>
              <a:t>, et al. 2013. </a:t>
            </a:r>
            <a:r>
              <a:rPr lang="en-US" sz="1200" dirty="0" err="1">
                <a:solidFill>
                  <a:srgbClr val="7F7F7F"/>
                </a:solidFill>
              </a:rPr>
              <a:t>PLoS</a:t>
            </a:r>
            <a:r>
              <a:rPr lang="en-US" sz="1200" dirty="0">
                <a:solidFill>
                  <a:srgbClr val="7F7F7F"/>
                </a:solidFill>
              </a:rPr>
              <a:t> ONE</a:t>
            </a:r>
          </a:p>
          <a:p>
            <a:pPr>
              <a:defRPr/>
            </a:pPr>
            <a:r>
              <a:rPr lang="en-US" sz="1200" dirty="0" err="1">
                <a:solidFill>
                  <a:srgbClr val="7F7F7F"/>
                </a:solidFill>
              </a:rPr>
              <a:t>Fernandes</a:t>
            </a:r>
            <a:r>
              <a:rPr lang="en-US" sz="1200" dirty="0">
                <a:solidFill>
                  <a:srgbClr val="7F7F7F"/>
                </a:solidFill>
              </a:rPr>
              <a:t>, et al. 2014. </a:t>
            </a:r>
            <a:r>
              <a:rPr lang="en-US" sz="1200" dirty="0" err="1" smtClean="0">
                <a:solidFill>
                  <a:srgbClr val="7F7F7F"/>
                </a:solidFill>
              </a:rPr>
              <a:t>Microbiome</a:t>
            </a:r>
            <a:endParaRPr lang="en-US" sz="1200" dirty="0" smtClean="0">
              <a:solidFill>
                <a:srgbClr val="7F7F7F"/>
              </a:solidFill>
            </a:endParaRPr>
          </a:p>
          <a:p>
            <a:pPr>
              <a:defRPr/>
            </a:pPr>
            <a:r>
              <a:rPr lang="en-US" sz="1200" dirty="0" err="1" smtClean="0">
                <a:solidFill>
                  <a:srgbClr val="7F7F7F"/>
                </a:solidFill>
              </a:rPr>
              <a:t>Thorsen</a:t>
            </a:r>
            <a:r>
              <a:rPr lang="en-US" sz="1200" dirty="0" smtClean="0">
                <a:solidFill>
                  <a:srgbClr val="7F7F7F"/>
                </a:solidFill>
              </a:rPr>
              <a:t> et al. 2016 </a:t>
            </a:r>
            <a:r>
              <a:rPr lang="en-US" sz="1200" dirty="0" err="1" smtClean="0">
                <a:solidFill>
                  <a:srgbClr val="7F7F7F"/>
                </a:solidFill>
              </a:rPr>
              <a:t>Microbiome</a:t>
            </a:r>
            <a:endParaRPr lang="en-US" sz="1200" dirty="0" smtClean="0">
              <a:solidFill>
                <a:srgbClr val="7F7F7F"/>
              </a:solidFill>
            </a:endParaRPr>
          </a:p>
          <a:p>
            <a:pPr>
              <a:defRPr/>
            </a:pPr>
            <a:r>
              <a:rPr lang="en-US" sz="1200" dirty="0" smtClean="0">
                <a:solidFill>
                  <a:srgbClr val="7F7F7F"/>
                </a:solidFill>
              </a:rPr>
              <a:t>Quinn et al. 2018 Bioinformatics</a:t>
            </a:r>
            <a:endParaRPr lang="en-US" sz="1200" dirty="0">
              <a:solidFill>
                <a:srgbClr val="7F7F7F"/>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0269462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8" name="Content Placeholder 7" descr="fig2_barplot_heatmap.pdf"/>
          <p:cNvPicPr>
            <a:picLocks noGrp="1" noChangeAspect="1"/>
          </p:cNvPicPr>
          <p:nvPr>
            <p:ph idx="1"/>
          </p:nvPr>
        </p:nvPicPr>
        <p:blipFill>
          <a:blip r:embed="rId2">
            <a:extLst>
              <a:ext uri="{28A0092B-C50C-407E-A947-70E740481C1C}">
                <a14:useLocalDpi xmlns:a14="http://schemas.microsoft.com/office/drawing/2010/main" val="0"/>
              </a:ext>
            </a:extLst>
          </a:blip>
          <a:srcRect t="-2221" b="-2221"/>
          <a:stretch>
            <a:fillRect/>
          </a:stretch>
        </p:blipFill>
        <p:spPr/>
      </p:pic>
      <p:sp>
        <p:nvSpPr>
          <p:cNvPr id="9" name="Rectangle 8"/>
          <p:cNvSpPr/>
          <p:nvPr/>
        </p:nvSpPr>
        <p:spPr>
          <a:xfrm>
            <a:off x="6449234" y="6006508"/>
            <a:ext cx="2009021" cy="400110"/>
          </a:xfrm>
          <a:prstGeom prst="rect">
            <a:avLst/>
          </a:prstGeom>
        </p:spPr>
        <p:txBody>
          <a:bodyPr wrap="none">
            <a:spAutoFit/>
          </a:bodyPr>
          <a:lstStyle/>
          <a:p>
            <a:pPr algn="r"/>
            <a:r>
              <a:rPr lang="en-US" sz="1000" dirty="0" err="1" smtClean="0">
                <a:solidFill>
                  <a:schemeClr val="bg1">
                    <a:lumMod val="75000"/>
                  </a:schemeClr>
                </a:solidFill>
              </a:rPr>
              <a:t>Macklaim</a:t>
            </a:r>
            <a:r>
              <a:rPr lang="en-US" sz="1000" dirty="0" smtClean="0">
                <a:solidFill>
                  <a:schemeClr val="bg1">
                    <a:lumMod val="75000"/>
                  </a:schemeClr>
                </a:solidFill>
              </a:rPr>
              <a:t>, Macmillan unpublished</a:t>
            </a:r>
          </a:p>
          <a:p>
            <a:pPr algn="r"/>
            <a:r>
              <a:rPr lang="en-US" sz="1000" dirty="0" smtClean="0">
                <a:solidFill>
                  <a:schemeClr val="bg1">
                    <a:lumMod val="75000"/>
                  </a:schemeClr>
                </a:solidFill>
              </a:rPr>
              <a:t>Macmillan Sic Rep 2015</a:t>
            </a:r>
            <a:endParaRPr lang="en-US" sz="1000" dirty="0"/>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3107813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t>Fame?</a:t>
            </a:r>
            <a:r>
              <a:rPr lang="en-US" dirty="0">
                <a:solidFill>
                  <a:prstClr val="black"/>
                </a:solidFill>
                <a:latin typeface="AppleColorEmoji"/>
              </a:rPr>
              <a:t> </a:t>
            </a:r>
            <a:r>
              <a:rPr lang="en-US" dirty="0" smtClean="0">
                <a:solidFill>
                  <a:prstClr val="black"/>
                </a:solidFill>
                <a:latin typeface="AppleColorEmoji"/>
              </a:rPr>
              <a:t>🏆</a:t>
            </a:r>
          </a:p>
          <a:p>
            <a:r>
              <a:rPr lang="en-US" dirty="0" smtClean="0"/>
              <a:t>Money?</a:t>
            </a:r>
            <a:r>
              <a:rPr lang="en-US" dirty="0">
                <a:solidFill>
                  <a:prstClr val="black"/>
                </a:solidFill>
                <a:latin typeface="AppleColorEmoji"/>
              </a:rPr>
              <a:t> </a:t>
            </a:r>
            <a:r>
              <a:rPr lang="en-US" dirty="0" smtClean="0">
                <a:solidFill>
                  <a:prstClr val="black"/>
                </a:solidFill>
                <a:latin typeface="AppleColorEmoji"/>
              </a:rPr>
              <a:t>💰</a:t>
            </a:r>
            <a:endParaRPr lang="en-US" dirty="0" smtClean="0"/>
          </a:p>
          <a:p>
            <a:r>
              <a:rPr lang="en-US" dirty="0" smtClean="0"/>
              <a:t>Ennui?      </a:t>
            </a:r>
            <a:r>
              <a:rPr lang="en-US" dirty="0" smtClean="0">
                <a:solidFill>
                  <a:prstClr val="black"/>
                </a:solidFill>
                <a:latin typeface="AppleColorEmoji"/>
              </a:rPr>
              <a:t> 👻		</a:t>
            </a:r>
            <a:endParaRPr lang="en-US" dirty="0" smtClean="0"/>
          </a:p>
          <a:p>
            <a:r>
              <a:rPr lang="en-US" dirty="0" smtClean="0"/>
              <a:t>Curiosity?</a:t>
            </a:r>
            <a:r>
              <a:rPr lang="en-US" dirty="0">
                <a:solidFill>
                  <a:prstClr val="black"/>
                </a:solidFill>
                <a:latin typeface="AppleColorEmoji"/>
              </a:rPr>
              <a:t> </a:t>
            </a:r>
            <a:r>
              <a:rPr lang="en-US" dirty="0" smtClean="0">
                <a:solidFill>
                  <a:prstClr val="black"/>
                </a:solidFill>
                <a:latin typeface="AppleColorEmoji"/>
              </a:rPr>
              <a:t> 🧠	</a:t>
            </a:r>
            <a:endParaRPr lang="en-US" dirty="0" smtClean="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9119360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 sequence</a:t>
            </a:r>
            <a:endParaRPr lang="en-US" dirty="0"/>
          </a:p>
        </p:txBody>
      </p:sp>
      <p:pic>
        <p:nvPicPr>
          <p:cNvPr id="6" name="Content Placeholder 5" descr="refseq_only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45263594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sequence - BV</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7" name="Content Placeholder 6" descr="refseq_bv_tax.pdf"/>
          <p:cNvPicPr>
            <a:picLocks noGrp="1" noChangeAspect="1"/>
          </p:cNvPicPr>
          <p:nvPr>
            <p:ph idx="1"/>
          </p:nvPr>
        </p:nvPicPr>
        <p:blipFill>
          <a:blip r:embed="rId2">
            <a:extLst>
              <a:ext uri="{28A0092B-C50C-407E-A947-70E740481C1C}">
                <a14:useLocalDpi xmlns:a14="http://schemas.microsoft.com/office/drawing/2010/main" val="0"/>
              </a:ext>
            </a:extLst>
          </a:blip>
          <a:srcRect l="-29210" r="-29210"/>
          <a:stretch>
            <a:fillRect/>
          </a:stretch>
        </p:blipFill>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707600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0" name="Content Placeholder 7" descr="function_clean.pdf"/>
          <p:cNvPicPr>
            <a:picLocks noChangeAspect="1"/>
          </p:cNvPicPr>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a:prstGeom prst="rect">
            <a:avLst/>
          </a:prstGeom>
        </p:spPr>
      </p:pic>
      <p:sp>
        <p:nvSpPr>
          <p:cNvPr id="11" name="Content Placeholder 10"/>
          <p:cNvSpPr>
            <a:spLocks noGrp="1"/>
          </p:cNvSpPr>
          <p:nvPr>
            <p:ph idx="1"/>
          </p:nvPr>
        </p:nvSpPr>
        <p:spPr>
          <a:xfrm>
            <a:off x="5620841" y="1526645"/>
            <a:ext cx="3065958" cy="5194830"/>
          </a:xfrm>
        </p:spPr>
        <p:txBody>
          <a:bodyPr>
            <a:normAutofit/>
          </a:bodyPr>
          <a:lstStyle/>
          <a:p>
            <a:pPr marL="0" indent="0" algn="ctr">
              <a:buNone/>
            </a:pPr>
            <a:r>
              <a:rPr lang="en-CA" sz="1800" b="1" dirty="0" err="1" smtClean="0"/>
              <a:t>Denom</a:t>
            </a:r>
            <a:endParaRPr lang="en-CA" sz="1800" b="1" dirty="0" smtClean="0"/>
          </a:p>
          <a:p>
            <a:r>
              <a:rPr lang="mr-IN" sz="1000" dirty="0" smtClean="0">
                <a:latin typeface="+mj-lt"/>
              </a:rPr>
              <a:t>Cell </a:t>
            </a:r>
            <a:r>
              <a:rPr lang="mr-IN" sz="1000" dirty="0">
                <a:latin typeface="+mj-lt"/>
              </a:rPr>
              <a:t>division protein MraZ                                    </a:t>
            </a:r>
          </a:p>
          <a:p>
            <a:r>
              <a:rPr lang="mr-IN" sz="1000" dirty="0">
                <a:latin typeface="+mj-lt"/>
              </a:rPr>
              <a:t>D-tyrosyl-tRNA(Tyr) deacylase                                 </a:t>
            </a:r>
          </a:p>
          <a:p>
            <a:r>
              <a:rPr lang="mr-IN" sz="1000" dirty="0">
                <a:latin typeface="+mj-lt"/>
              </a:rPr>
              <a:t>Deoxyuridine 5'-triphosphate nucleotidohydrolase (EC 3.6.1.23)</a:t>
            </a:r>
          </a:p>
          <a:p>
            <a:r>
              <a:rPr lang="mr-IN" sz="1000" dirty="0">
                <a:latin typeface="+mj-lt"/>
              </a:rPr>
              <a:t>DNA ligase (EC 6.5.1.2)                                       </a:t>
            </a:r>
          </a:p>
          <a:p>
            <a:r>
              <a:rPr lang="mr-IN" sz="1000" dirty="0">
                <a:latin typeface="+mj-lt"/>
              </a:rPr>
              <a:t>FIGfam135315: Iojap-related protein                           </a:t>
            </a:r>
          </a:p>
          <a:p>
            <a:r>
              <a:rPr lang="mr-IN" sz="1000" dirty="0">
                <a:latin typeface="+mj-lt"/>
              </a:rPr>
              <a:t>LSU ribosomal protein L3p (L3e)                               </a:t>
            </a:r>
          </a:p>
          <a:p>
            <a:r>
              <a:rPr lang="mr-IN" sz="1000" dirty="0">
                <a:latin typeface="+mj-lt"/>
              </a:rPr>
              <a:t>Membrane-associated zinc metalloprotease                      </a:t>
            </a:r>
          </a:p>
          <a:p>
            <a:r>
              <a:rPr lang="mr-IN" sz="1000" dirty="0">
                <a:latin typeface="+mj-lt"/>
              </a:rPr>
              <a:t>Peptide chain release factor 3                                </a:t>
            </a:r>
          </a:p>
          <a:p>
            <a:r>
              <a:rPr lang="mr-IN" sz="1000" dirty="0">
                <a:latin typeface="+mj-lt"/>
              </a:rPr>
              <a:t>Ribosomal large subunit pseudouridine synthase B (EC 4.2.1.70)</a:t>
            </a:r>
          </a:p>
          <a:p>
            <a:r>
              <a:rPr lang="mr-IN" sz="1000" dirty="0">
                <a:latin typeface="+mj-lt"/>
              </a:rPr>
              <a:t>Signal peptidase I (EC 3.4.21.89)                             </a:t>
            </a:r>
          </a:p>
          <a:p>
            <a:r>
              <a:rPr lang="mr-IN" sz="1000" dirty="0">
                <a:latin typeface="+mj-lt"/>
              </a:rPr>
              <a:t>Transcription-repair coupling factor                          </a:t>
            </a:r>
          </a:p>
          <a:p>
            <a:r>
              <a:rPr lang="mr-IN" sz="1000" dirty="0">
                <a:latin typeface="+mj-lt"/>
              </a:rPr>
              <a:t>Translation elongation factor Ts                              </a:t>
            </a:r>
          </a:p>
          <a:p>
            <a:r>
              <a:rPr lang="mr-IN" sz="1000" dirty="0">
                <a:latin typeface="+mj-lt"/>
              </a:rPr>
              <a:t>tRNA nucleotidyltransferase (EC 2.7.7.21) (EC 2.7.7.25)       </a:t>
            </a:r>
          </a:p>
          <a:p>
            <a:r>
              <a:rPr lang="mr-IN" sz="1000" dirty="0">
                <a:latin typeface="+mj-lt"/>
              </a:rPr>
              <a:t>Tryptophanyl-tRNA synthetase (EC 6.1.1.2) </a:t>
            </a:r>
            <a:endParaRPr lang="en-US" sz="1000" dirty="0">
              <a:latin typeface="+mj-lt"/>
            </a:endParaRPr>
          </a:p>
        </p:txBody>
      </p:sp>
    </p:spTree>
    <p:extLst>
      <p:ext uri="{BB962C8B-B14F-4D97-AF65-F5344CB8AC3E}">
        <p14:creationId xmlns:p14="http://schemas.microsoft.com/office/powerpoint/2010/main" val="33490494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a:t>
            </a:r>
            <a:r>
              <a:rPr lang="en-US" dirty="0" smtClean="0"/>
              <a:t>groups of functions</a:t>
            </a:r>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pic>
        <p:nvPicPr>
          <p:cNvPr id="8" name="Content Placeholder 7" descr="function_clea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105" r="2255"/>
          <a:stretch/>
        </p:blipFill>
        <p:spPr>
          <a:xfrm>
            <a:off x="732118" y="931334"/>
            <a:ext cx="5020235" cy="5194830"/>
          </a:xfrm>
        </p:spPr>
      </p:pic>
      <p:sp>
        <p:nvSpPr>
          <p:cNvPr id="3" name="Rounded Rectangle 2"/>
          <p:cNvSpPr/>
          <p:nvPr/>
        </p:nvSpPr>
        <p:spPr>
          <a:xfrm>
            <a:off x="4168588" y="2584824"/>
            <a:ext cx="508000" cy="1180352"/>
          </a:xfrm>
          <a:prstGeom prst="roundRect">
            <a:avLst/>
          </a:prstGeom>
          <a:solidFill>
            <a:schemeClr val="accent2">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914588" y="4572000"/>
            <a:ext cx="508000" cy="809812"/>
          </a:xfrm>
          <a:prstGeom prst="round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46081" y="3170517"/>
            <a:ext cx="745565" cy="1162423"/>
          </a:xfrm>
          <a:prstGeom prst="roundRect">
            <a:avLst/>
          </a:prstGeom>
          <a:solidFill>
            <a:schemeClr val="tx2">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391647" y="3031565"/>
            <a:ext cx="522942" cy="733611"/>
          </a:xfrm>
          <a:prstGeom prst="roundRect">
            <a:avLst/>
          </a:prstGeom>
          <a:noFill/>
          <a:ln w="28575"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60082" y="2662233"/>
            <a:ext cx="599330" cy="369332"/>
          </a:xfrm>
          <a:prstGeom prst="rect">
            <a:avLst/>
          </a:prstGeom>
          <a:noFill/>
        </p:spPr>
        <p:txBody>
          <a:bodyPr wrap="none" rtlCol="0">
            <a:spAutoFit/>
          </a:bodyPr>
          <a:lstStyle/>
          <a:p>
            <a:r>
              <a:rPr lang="en-US" dirty="0" smtClean="0"/>
              <a:t>core</a:t>
            </a:r>
            <a:endParaRPr lang="en-US" dirty="0"/>
          </a:p>
        </p:txBody>
      </p:sp>
      <p:sp>
        <p:nvSpPr>
          <p:cNvPr id="11" name="TextBox 10"/>
          <p:cNvSpPr txBox="1"/>
          <p:nvPr/>
        </p:nvSpPr>
        <p:spPr>
          <a:xfrm>
            <a:off x="4198470" y="2230434"/>
            <a:ext cx="656106" cy="369332"/>
          </a:xfrm>
          <a:prstGeom prst="rect">
            <a:avLst/>
          </a:prstGeom>
          <a:noFill/>
        </p:spPr>
        <p:txBody>
          <a:bodyPr wrap="square" rtlCol="0">
            <a:spAutoFit/>
          </a:bodyPr>
          <a:lstStyle/>
          <a:p>
            <a:r>
              <a:rPr lang="en-US" dirty="0" smtClean="0"/>
              <a:t>BV</a:t>
            </a:r>
            <a:endParaRPr lang="en-US" dirty="0"/>
          </a:p>
        </p:txBody>
      </p:sp>
      <p:sp>
        <p:nvSpPr>
          <p:cNvPr id="12" name="TextBox 11"/>
          <p:cNvSpPr txBox="1"/>
          <p:nvPr/>
        </p:nvSpPr>
        <p:spPr>
          <a:xfrm>
            <a:off x="3840535" y="4202668"/>
            <a:ext cx="656106" cy="369332"/>
          </a:xfrm>
          <a:prstGeom prst="rect">
            <a:avLst/>
          </a:prstGeom>
          <a:noFill/>
        </p:spPr>
        <p:txBody>
          <a:bodyPr wrap="square" rtlCol="0">
            <a:spAutoFit/>
          </a:bodyPr>
          <a:lstStyle/>
          <a:p>
            <a:r>
              <a:rPr lang="en-US" dirty="0" smtClean="0"/>
              <a:t>BV-1</a:t>
            </a:r>
            <a:endParaRPr lang="en-US" dirty="0"/>
          </a:p>
        </p:txBody>
      </p:sp>
      <p:sp>
        <p:nvSpPr>
          <p:cNvPr id="13" name="TextBox 12"/>
          <p:cNvSpPr txBox="1"/>
          <p:nvPr/>
        </p:nvSpPr>
        <p:spPr>
          <a:xfrm>
            <a:off x="2703976" y="2846899"/>
            <a:ext cx="656106" cy="369332"/>
          </a:xfrm>
          <a:prstGeom prst="rect">
            <a:avLst/>
          </a:prstGeom>
          <a:noFill/>
        </p:spPr>
        <p:txBody>
          <a:bodyPr wrap="square" rtlCol="0">
            <a:spAutoFit/>
          </a:bodyPr>
          <a:lstStyle/>
          <a:p>
            <a:pPr algn="ctr"/>
            <a:r>
              <a:rPr lang="en-US" dirty="0" smtClean="0"/>
              <a:t>H</a:t>
            </a:r>
            <a:endParaRPr lang="en-US" dirty="0"/>
          </a:p>
        </p:txBody>
      </p:sp>
      <p:sp>
        <p:nvSpPr>
          <p:cNvPr id="14"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6" name="TextBox 15"/>
          <p:cNvSpPr txBox="1"/>
          <p:nvPr/>
        </p:nvSpPr>
        <p:spPr>
          <a:xfrm>
            <a:off x="6093748" y="2662233"/>
            <a:ext cx="2277825" cy="1200329"/>
          </a:xfrm>
          <a:prstGeom prst="rect">
            <a:avLst/>
          </a:prstGeom>
          <a:noFill/>
        </p:spPr>
        <p:txBody>
          <a:bodyPr wrap="none" rtlCol="0">
            <a:spAutoFit/>
          </a:bodyPr>
          <a:lstStyle/>
          <a:p>
            <a:r>
              <a:rPr lang="en-US" dirty="0" smtClean="0"/>
              <a:t>Core = housekeeping</a:t>
            </a:r>
          </a:p>
          <a:p>
            <a:r>
              <a:rPr lang="en-US" dirty="0" smtClean="0"/>
              <a:t>BV = biosynthesis/TCA</a:t>
            </a:r>
          </a:p>
          <a:p>
            <a:r>
              <a:rPr lang="en-US" dirty="0" smtClean="0"/>
              <a:t>H = </a:t>
            </a:r>
            <a:r>
              <a:rPr lang="en-US" dirty="0" err="1" smtClean="0"/>
              <a:t>aa</a:t>
            </a:r>
            <a:r>
              <a:rPr lang="en-US" dirty="0" smtClean="0"/>
              <a:t>/sugar</a:t>
            </a:r>
          </a:p>
          <a:p>
            <a:r>
              <a:rPr lang="en-US" dirty="0" smtClean="0"/>
              <a:t>BV1 = </a:t>
            </a:r>
            <a:r>
              <a:rPr lang="mr-IN" dirty="0" smtClean="0"/>
              <a:t>…</a:t>
            </a:r>
            <a:endParaRPr lang="en-US" dirty="0"/>
          </a:p>
        </p:txBody>
      </p:sp>
    </p:spTree>
    <p:extLst>
      <p:ext uri="{BB962C8B-B14F-4D97-AF65-F5344CB8AC3E}">
        <p14:creationId xmlns:p14="http://schemas.microsoft.com/office/powerpoint/2010/main" val="398973143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a:t>
            </a:r>
            <a:r>
              <a:rPr lang="en-US" dirty="0" smtClean="0"/>
              <a:t>functions</a:t>
            </a:r>
            <a:endParaRPr lang="en-US" dirty="0"/>
          </a:p>
        </p:txBody>
      </p:sp>
      <p:pic>
        <p:nvPicPr>
          <p:cNvPr id="6" name="Content Placeholder 5" descr="fig4_BV_seed_strip.pdf"/>
          <p:cNvPicPr>
            <a:picLocks noGrp="1" noChangeAspect="1"/>
          </p:cNvPicPr>
          <p:nvPr>
            <p:ph idx="1"/>
          </p:nvPr>
        </p:nvPicPr>
        <p:blipFill>
          <a:blip r:embed="rId2">
            <a:extLst>
              <a:ext uri="{28A0092B-C50C-407E-A947-70E740481C1C}">
                <a14:useLocalDpi xmlns:a14="http://schemas.microsoft.com/office/drawing/2010/main" val="0"/>
              </a:ext>
            </a:extLst>
          </a:blip>
          <a:srcRect t="-7385" b="-7385"/>
          <a:stretch>
            <a:fillRect/>
          </a:stretch>
        </p:blipFill>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253476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different between BV1 and BV2?</a:t>
            </a:r>
            <a:endParaRPr lang="en-US" dirty="0"/>
          </a:p>
        </p:txBody>
      </p:sp>
      <p:pic>
        <p:nvPicPr>
          <p:cNvPr id="6" name="Content Placeholder 5" descr="aldex_clean_BV.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0844" r="452"/>
          <a:stretch/>
        </p:blipFill>
        <p:spPr>
          <a:xfrm>
            <a:off x="-148124" y="931334"/>
            <a:ext cx="5734645" cy="5194830"/>
          </a:xfrm>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7" name="TextBox 6"/>
          <p:cNvSpPr txBox="1"/>
          <p:nvPr/>
        </p:nvSpPr>
        <p:spPr>
          <a:xfrm>
            <a:off x="185679" y="5015623"/>
            <a:ext cx="558191" cy="369332"/>
          </a:xfrm>
          <a:prstGeom prst="rect">
            <a:avLst/>
          </a:prstGeom>
          <a:noFill/>
        </p:spPr>
        <p:txBody>
          <a:bodyPr wrap="none" rtlCol="0">
            <a:spAutoFit/>
          </a:bodyPr>
          <a:lstStyle/>
          <a:p>
            <a:r>
              <a:rPr lang="en-US" dirty="0" smtClean="0"/>
              <a:t>BV1</a:t>
            </a:r>
            <a:endParaRPr lang="en-US" dirty="0"/>
          </a:p>
        </p:txBody>
      </p:sp>
      <p:sp>
        <p:nvSpPr>
          <p:cNvPr id="8" name="TextBox 7"/>
          <p:cNvSpPr txBox="1"/>
          <p:nvPr/>
        </p:nvSpPr>
        <p:spPr>
          <a:xfrm>
            <a:off x="185679" y="1494228"/>
            <a:ext cx="558191" cy="369332"/>
          </a:xfrm>
          <a:prstGeom prst="rect">
            <a:avLst/>
          </a:prstGeom>
          <a:noFill/>
        </p:spPr>
        <p:txBody>
          <a:bodyPr wrap="none" rtlCol="0">
            <a:spAutoFit/>
          </a:bodyPr>
          <a:lstStyle/>
          <a:p>
            <a:r>
              <a:rPr lang="en-US" dirty="0" smtClean="0"/>
              <a:t>BV2</a:t>
            </a:r>
            <a:endParaRPr lang="en-US" dirty="0"/>
          </a:p>
        </p:txBody>
      </p:sp>
      <p:sp>
        <p:nvSpPr>
          <p:cNvPr id="9" name="TextBox 8"/>
          <p:cNvSpPr txBox="1"/>
          <p:nvPr/>
        </p:nvSpPr>
        <p:spPr>
          <a:xfrm>
            <a:off x="5336940" y="1423872"/>
            <a:ext cx="3861155" cy="4078038"/>
          </a:xfrm>
          <a:prstGeom prst="rect">
            <a:avLst/>
          </a:prstGeom>
          <a:solidFill>
            <a:srgbClr val="C0504D">
              <a:alpha val="30000"/>
            </a:srgbClr>
          </a:solidFill>
        </p:spPr>
        <p:txBody>
          <a:bodyPr wrap="none" rtlCol="0">
            <a:spAutoFit/>
          </a:bodyPr>
          <a:lstStyle/>
          <a:p>
            <a:r>
              <a:rPr lang="mr-IN" sz="700" dirty="0">
                <a:latin typeface="+mj-lt"/>
              </a:rPr>
              <a:t>3-keto-L-gulonate 6-phosphate decarboxylase                                      </a:t>
            </a:r>
          </a:p>
          <a:p>
            <a:r>
              <a:rPr lang="mr-IN" sz="700" dirty="0">
                <a:latin typeface="+mj-lt"/>
              </a:rPr>
              <a:t>Carbon storage regulator                                                         </a:t>
            </a:r>
          </a:p>
          <a:p>
            <a:r>
              <a:rPr lang="mr-IN" sz="700" dirty="0">
                <a:latin typeface="+mj-lt"/>
              </a:rPr>
              <a:t>Catabolite repression HPr-like protein Crh                                       </a:t>
            </a:r>
          </a:p>
          <a:p>
            <a:r>
              <a:rPr lang="mr-IN" sz="700" dirty="0">
                <a:latin typeface="+mj-lt"/>
              </a:rPr>
              <a:t>Chemotaxis protein CheC -- inhibitor of MCP methylation                          </a:t>
            </a:r>
          </a:p>
          <a:p>
            <a:r>
              <a:rPr lang="mr-IN" sz="700" dirty="0">
                <a:latin typeface="+mj-lt"/>
              </a:rPr>
              <a:t>Chemotaxis protein CheD                                                          </a:t>
            </a:r>
          </a:p>
          <a:p>
            <a:r>
              <a:rPr lang="mr-IN" sz="700" dirty="0">
                <a:latin typeface="+mj-lt"/>
              </a:rPr>
              <a:t>Chemotaxis protein CheV (EC 2.7.3.-)                                             </a:t>
            </a:r>
          </a:p>
          <a:p>
            <a:r>
              <a:rPr lang="mr-IN" sz="700" dirty="0">
                <a:latin typeface="+mj-lt"/>
              </a:rPr>
              <a:t>Chemotaxis protein methyltransferase CheR (EC 2.1.1.80)                          </a:t>
            </a:r>
          </a:p>
          <a:p>
            <a:r>
              <a:rPr lang="mr-IN" sz="700" dirty="0">
                <a:latin typeface="+mj-lt"/>
              </a:rPr>
              <a:t>Chemotaxis response regulator …-glutamate methylesterase CheB (EC 3.1.1.61)</a:t>
            </a:r>
          </a:p>
          <a:p>
            <a:r>
              <a:rPr lang="mr-IN" sz="700" dirty="0">
                <a:latin typeface="+mj-lt"/>
              </a:rPr>
              <a:t>Flagellar basal-body rod protein FlgB                                            </a:t>
            </a:r>
          </a:p>
          <a:p>
            <a:r>
              <a:rPr lang="mr-IN" sz="700" dirty="0">
                <a:latin typeface="+mj-lt"/>
              </a:rPr>
              <a:t>Flagellar basal-body rod protein FlgC                                            </a:t>
            </a:r>
          </a:p>
          <a:p>
            <a:r>
              <a:rPr lang="mr-IN" sz="700" dirty="0">
                <a:latin typeface="+mj-lt"/>
              </a:rPr>
              <a:t>Flagellar basal-body rod protein FlgF                                            </a:t>
            </a:r>
          </a:p>
          <a:p>
            <a:r>
              <a:rPr lang="mr-IN" sz="700" dirty="0">
                <a:latin typeface="+mj-lt"/>
              </a:rPr>
              <a:t>Flagellar basal-body rod protein FlgG                                            </a:t>
            </a:r>
          </a:p>
          <a:p>
            <a:r>
              <a:rPr lang="mr-IN" sz="700" dirty="0">
                <a:latin typeface="+mj-lt"/>
              </a:rPr>
              <a:t>Flagellar biosynthesis protein FliS                                              </a:t>
            </a:r>
          </a:p>
          <a:p>
            <a:r>
              <a:rPr lang="mr-IN" sz="700" dirty="0">
                <a:latin typeface="+mj-lt"/>
              </a:rPr>
              <a:t>Flagellar hook protein FlgE                                                      </a:t>
            </a:r>
          </a:p>
          <a:p>
            <a:r>
              <a:rPr lang="mr-IN" sz="700" dirty="0">
                <a:latin typeface="+mj-lt"/>
              </a:rPr>
              <a:t>Flagellar hook-associated protein FlgK                                           </a:t>
            </a:r>
          </a:p>
          <a:p>
            <a:r>
              <a:rPr lang="mr-IN" sz="700" dirty="0">
                <a:latin typeface="+mj-lt"/>
              </a:rPr>
              <a:t>Flagellar motor rotation protein MotA                                            </a:t>
            </a:r>
          </a:p>
          <a:p>
            <a:r>
              <a:rPr lang="mr-IN" sz="700" dirty="0">
                <a:latin typeface="+mj-lt"/>
              </a:rPr>
              <a:t>Flagellar motor rotation protein MotB                                            </a:t>
            </a:r>
          </a:p>
          <a:p>
            <a:r>
              <a:rPr lang="mr-IN" sz="700" dirty="0">
                <a:latin typeface="+mj-lt"/>
              </a:rPr>
              <a:t>Flagellar motor switch protein FliG                                              </a:t>
            </a:r>
          </a:p>
          <a:p>
            <a:r>
              <a:rPr lang="mr-IN" sz="700" dirty="0">
                <a:latin typeface="+mj-lt"/>
              </a:rPr>
              <a:t>Flagellar motor switch protein FliM                                              </a:t>
            </a:r>
          </a:p>
          <a:p>
            <a:r>
              <a:rPr lang="mr-IN" sz="700" dirty="0">
                <a:latin typeface="+mj-lt"/>
              </a:rPr>
              <a:t>Flagellar motor switch protein FliN                                              </a:t>
            </a:r>
          </a:p>
          <a:p>
            <a:r>
              <a:rPr lang="mr-IN" sz="700" dirty="0">
                <a:latin typeface="+mj-lt"/>
              </a:rPr>
              <a:t>Flagellar protein FliJ                                                           </a:t>
            </a:r>
          </a:p>
          <a:p>
            <a:r>
              <a:rPr lang="mr-IN" sz="700" dirty="0">
                <a:latin typeface="+mj-lt"/>
              </a:rPr>
              <a:t>Flagellin protein FlaB                                                           </a:t>
            </a:r>
          </a:p>
          <a:p>
            <a:r>
              <a:rPr lang="mr-IN" sz="700" dirty="0">
                <a:latin typeface="+mj-lt"/>
              </a:rPr>
              <a:t>Glucosamine-1-phosphate N-acetyltransferase (EC 2.3.1.157)                       </a:t>
            </a:r>
          </a:p>
          <a:p>
            <a:r>
              <a:rPr lang="mr-IN" sz="700" dirty="0">
                <a:latin typeface="+mj-lt"/>
              </a:rPr>
              <a:t>GTP-sensing transcriptional pleiotropic repressor codY                           </a:t>
            </a:r>
          </a:p>
          <a:p>
            <a:r>
              <a:rPr lang="mr-IN" sz="700" dirty="0">
                <a:latin typeface="+mj-lt"/>
              </a:rPr>
              <a:t>Iron-sulfur cluster assembly scaffold protein IscU                               </a:t>
            </a:r>
          </a:p>
          <a:p>
            <a:r>
              <a:rPr lang="mr-IN" sz="700" dirty="0">
                <a:latin typeface="+mj-lt"/>
              </a:rPr>
              <a:t>Negative regulator of flagellin synthesis                                        </a:t>
            </a:r>
          </a:p>
          <a:p>
            <a:r>
              <a:rPr lang="mr-IN" sz="700" dirty="0">
                <a:latin typeface="+mj-lt"/>
              </a:rPr>
              <a:t>Ornithine carbamoyltransferase (EC 2.1.3.3)                                      </a:t>
            </a:r>
          </a:p>
          <a:p>
            <a:r>
              <a:rPr lang="mr-IN" sz="700" dirty="0">
                <a:latin typeface="+mj-lt"/>
              </a:rPr>
              <a:t>Positive regulator of CheA protein activity (CheW)                               </a:t>
            </a:r>
          </a:p>
          <a:p>
            <a:r>
              <a:rPr lang="mr-IN" sz="700" dirty="0">
                <a:latin typeface="+mj-lt"/>
              </a:rPr>
              <a:t>Protein export cytoplasm protein SecA ATPase RNA helicase (TC 3.A.5.1.1)         </a:t>
            </a:r>
          </a:p>
          <a:p>
            <a:r>
              <a:rPr lang="mr-IN" sz="700" dirty="0">
                <a:latin typeface="+mj-lt"/>
              </a:rPr>
              <a:t>Pyridoxine biosynthesis glutamine amidotransferase, synthase (EC 2.4.2.-)</a:t>
            </a:r>
          </a:p>
          <a:p>
            <a:r>
              <a:rPr lang="mr-IN" sz="700" dirty="0">
                <a:latin typeface="+mj-lt"/>
              </a:rPr>
              <a:t>Pyrophosphate-energized proton pump (EC 3.6.1.1)                                 </a:t>
            </a:r>
          </a:p>
          <a:p>
            <a:r>
              <a:rPr lang="mr-IN" sz="700" dirty="0">
                <a:latin typeface="+mj-lt"/>
              </a:rPr>
              <a:t>Serine phosphatase RsbU, regulator of sigma subunit                              </a:t>
            </a:r>
          </a:p>
          <a:p>
            <a:r>
              <a:rPr lang="mr-IN" sz="700" dirty="0">
                <a:latin typeface="+mj-lt"/>
              </a:rPr>
              <a:t>Serine-protein kinase rsbW (EC 2.7.11.1)                                         </a:t>
            </a:r>
          </a:p>
          <a:p>
            <a:r>
              <a:rPr lang="mr-IN" sz="700" dirty="0">
                <a:latin typeface="+mj-lt"/>
              </a:rPr>
              <a:t>Signal transduction histidine kinase CheA (EC 2.7.3.-)                           </a:t>
            </a:r>
          </a:p>
          <a:p>
            <a:r>
              <a:rPr lang="mr-IN" sz="700" dirty="0">
                <a:latin typeface="+mj-lt"/>
              </a:rPr>
              <a:t>spore peptidoglycan hydrolase (N-acetylglucosaminidase) (EC 3.2.1.-)             </a:t>
            </a:r>
          </a:p>
          <a:p>
            <a:r>
              <a:rPr lang="mr-IN" sz="700" dirty="0">
                <a:latin typeface="+mj-lt"/>
              </a:rPr>
              <a:t>Substrate-specific component ThiT of thiamin ECF transporter                     </a:t>
            </a:r>
          </a:p>
          <a:p>
            <a:r>
              <a:rPr lang="mr-IN" sz="700" dirty="0">
                <a:latin typeface="+mj-lt"/>
              </a:rPr>
              <a:t>Thiol peroxidase, Tpx-type (EC 1.11.1.15) </a:t>
            </a:r>
          </a:p>
        </p:txBody>
      </p:sp>
      <p:sp>
        <p:nvSpPr>
          <p:cNvPr id="10" name="Oval 9"/>
          <p:cNvSpPr/>
          <p:nvPr/>
        </p:nvSpPr>
        <p:spPr>
          <a:xfrm rot="19560000">
            <a:off x="1911549" y="3087437"/>
            <a:ext cx="705605" cy="2424432"/>
          </a:xfrm>
          <a:prstGeom prst="ellipse">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4119561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meta-</a:t>
            </a:r>
            <a:r>
              <a:rPr lang="en-US" dirty="0" err="1" smtClean="0"/>
              <a:t>transcriptome</a:t>
            </a:r>
            <a:r>
              <a:rPr lang="en-US" dirty="0" smtClean="0"/>
              <a:t>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These data are very messy</a:t>
            </a:r>
          </a:p>
          <a:p>
            <a:pPr lvl="1"/>
            <a:r>
              <a:rPr lang="en-US" dirty="0" smtClean="0"/>
              <a:t>Yet something must be assumed invariant</a:t>
            </a:r>
          </a:p>
          <a:p>
            <a:r>
              <a:rPr lang="en-US" dirty="0" smtClean="0"/>
              <a:t>16s </a:t>
            </a:r>
            <a:r>
              <a:rPr lang="en-US" dirty="0" err="1" smtClean="0"/>
              <a:t>rRNA</a:t>
            </a:r>
            <a:r>
              <a:rPr lang="en-US" dirty="0" smtClean="0"/>
              <a:t> frequencies and transcriptional contribution can differ widely</a:t>
            </a:r>
          </a:p>
          <a:p>
            <a:pPr lvl="1"/>
            <a:r>
              <a:rPr lang="en-US" dirty="0" smtClean="0"/>
              <a:t>Not a 16s </a:t>
            </a:r>
            <a:r>
              <a:rPr lang="en-US" dirty="0" err="1" smtClean="0"/>
              <a:t>rDNA</a:t>
            </a:r>
            <a:r>
              <a:rPr lang="en-US" dirty="0" smtClean="0"/>
              <a:t> count problem</a:t>
            </a:r>
          </a:p>
          <a:p>
            <a:pPr lvl="1"/>
            <a:r>
              <a:rPr lang="en-US" dirty="0" smtClean="0"/>
              <a:t>Obviously imputing function from 16s </a:t>
            </a:r>
            <a:r>
              <a:rPr lang="en-US" dirty="0" err="1" smtClean="0"/>
              <a:t>rRNA</a:t>
            </a:r>
            <a:r>
              <a:rPr lang="en-US" dirty="0" smtClean="0"/>
              <a:t> proportions is fraught</a:t>
            </a:r>
          </a:p>
          <a:p>
            <a:r>
              <a:rPr lang="en-US" dirty="0" smtClean="0"/>
              <a:t>Useful information available at the gene-level and function-level analysis</a:t>
            </a:r>
          </a:p>
          <a:p>
            <a:pPr lvl="1"/>
            <a:r>
              <a:rPr lang="en-US" dirty="0" smtClean="0"/>
              <a:t>Different strains of the same species can have very different transcriptional profiles</a:t>
            </a:r>
          </a:p>
          <a:p>
            <a:r>
              <a:rPr lang="en-US" dirty="0" smtClean="0"/>
              <a:t>Probably different classes of BV depending on community composition</a:t>
            </a:r>
          </a:p>
          <a:p>
            <a:pPr lvl="1"/>
            <a:r>
              <a:rPr lang="en-US" dirty="0" smtClean="0"/>
              <a:t>May have implications for care</a:t>
            </a:r>
          </a:p>
          <a:p>
            <a:endParaRPr lang="en-US" dirty="0"/>
          </a:p>
        </p:txBody>
      </p:sp>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Tree>
    <p:extLst>
      <p:ext uri="{BB962C8B-B14F-4D97-AF65-F5344CB8AC3E}">
        <p14:creationId xmlns:p14="http://schemas.microsoft.com/office/powerpoint/2010/main" val="2876699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Examine </a:t>
            </a:r>
            <a:r>
              <a:rPr lang="en-US" b="1" u="sng" dirty="0" smtClean="0">
                <a:solidFill>
                  <a:schemeClr val="bg1"/>
                </a:solidFill>
                <a:ea typeface="+mj-ea"/>
                <a:cs typeface="+mj-cs"/>
              </a:rPr>
              <a:t>variance of the ratios </a:t>
            </a:r>
            <a:r>
              <a:rPr lang="en-US" dirty="0" smtClean="0">
                <a:ea typeface="+mj-ea"/>
                <a:cs typeface="+mj-cs"/>
              </a:rPr>
              <a:t>between features</a:t>
            </a:r>
            <a:endParaRPr lang="en-US" dirty="0">
              <a:ea typeface="+mj-ea"/>
              <a:cs typeface="+mj-cs"/>
            </a:endParaRPr>
          </a:p>
        </p:txBody>
      </p:sp>
      <p:sp>
        <p:nvSpPr>
          <p:cNvPr id="3" name="Content Placeholder 2"/>
          <p:cNvSpPr>
            <a:spLocks noGrp="1"/>
          </p:cNvSpPr>
          <p:nvPr>
            <p:ph idx="1"/>
          </p:nvPr>
        </p:nvSpPr>
        <p:spPr>
          <a:xfrm>
            <a:off x="457200" y="1417638"/>
            <a:ext cx="8229600" cy="4525963"/>
          </a:xfrm>
        </p:spPr>
        <p:txBody>
          <a:bodyPr rtlCol="0">
            <a:normAutofit/>
          </a:bodyPr>
          <a:lstStyle/>
          <a:p>
            <a:pPr eaLnBrk="1" fontAlgn="auto" hangingPunct="1">
              <a:spcAft>
                <a:spcPts val="0"/>
              </a:spcAft>
              <a:buFont typeface="Arial"/>
              <a:buChar char="•"/>
              <a:defRPr/>
            </a:pPr>
            <a:r>
              <a:rPr lang="en-US" dirty="0" smtClean="0">
                <a:ea typeface="+mn-ea"/>
                <a:cs typeface="+mn-cs"/>
              </a:rPr>
              <a:t>Examine variance not abundance</a:t>
            </a:r>
            <a:endParaRPr lang="en-US" dirty="0" smtClean="0">
              <a:ea typeface="+mn-ea"/>
            </a:endParaRPr>
          </a:p>
          <a:p>
            <a:pPr eaLnBrk="1" fontAlgn="auto" hangingPunct="1">
              <a:spcAft>
                <a:spcPts val="0"/>
              </a:spcAft>
              <a:buFont typeface="Arial"/>
              <a:buChar char="•"/>
              <a:defRPr/>
            </a:pPr>
            <a:r>
              <a:rPr lang="en-US" dirty="0" smtClean="0">
                <a:ea typeface="+mn-ea"/>
                <a:cs typeface="+mn-cs"/>
              </a:rPr>
              <a:t>Easily interpret relationships between samples and features</a:t>
            </a:r>
          </a:p>
          <a:p>
            <a:pPr eaLnBrk="1" fontAlgn="auto" hangingPunct="1">
              <a:spcAft>
                <a:spcPts val="0"/>
              </a:spcAft>
              <a:buFont typeface="Arial"/>
              <a:buChar char="•"/>
              <a:defRPr/>
            </a:pPr>
            <a:r>
              <a:rPr lang="en-US" dirty="0" smtClean="0">
                <a:ea typeface="+mn-ea"/>
                <a:cs typeface="+mn-cs"/>
              </a:rPr>
              <a:t>Robust to perturbations</a:t>
            </a:r>
          </a:p>
          <a:p>
            <a:pPr lvl="1" eaLnBrk="1" fontAlgn="auto" hangingPunct="1">
              <a:spcAft>
                <a:spcPts val="0"/>
              </a:spcAft>
              <a:buFont typeface="Arial"/>
              <a:buChar char="•"/>
              <a:defRPr/>
            </a:pPr>
            <a:r>
              <a:rPr lang="en-US" dirty="0" smtClean="0">
                <a:ea typeface="+mn-ea"/>
              </a:rPr>
              <a:t>Exploratory data analysis</a:t>
            </a:r>
          </a:p>
          <a:p>
            <a:pPr lvl="1" eaLnBrk="1" fontAlgn="auto" hangingPunct="1">
              <a:spcAft>
                <a:spcPts val="0"/>
              </a:spcAft>
              <a:buFont typeface="Arial"/>
              <a:buChar char="•"/>
              <a:defRPr/>
            </a:pPr>
            <a:r>
              <a:rPr lang="en-US" dirty="0" smtClean="0">
                <a:ea typeface="+mn-ea"/>
              </a:rPr>
              <a:t>Differential abundance</a:t>
            </a:r>
          </a:p>
          <a:p>
            <a:pPr lvl="1" eaLnBrk="1" fontAlgn="auto" hangingPunct="1">
              <a:spcAft>
                <a:spcPts val="0"/>
              </a:spcAft>
              <a:buFont typeface="Arial"/>
              <a:buChar char="•"/>
              <a:defRPr/>
            </a:pPr>
            <a:r>
              <a:rPr lang="en-US" dirty="0" smtClean="0">
                <a:ea typeface="+mn-ea"/>
              </a:rPr>
              <a:t>Compositional association</a:t>
            </a:r>
          </a:p>
        </p:txBody>
      </p:sp>
      <p:sp>
        <p:nvSpPr>
          <p:cNvPr id="3686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pPr>
              <a:defRPr/>
            </a:pPr>
            <a:r>
              <a:rPr lang="it-IT" smtClean="0"/>
              <a:t>SUNY Buffalo WHI</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42206513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Available tools</a:t>
            </a:r>
            <a:endParaRPr lang="en-US" dirty="0">
              <a:ea typeface="+mj-ea"/>
              <a:cs typeface="+mj-cs"/>
            </a:endParaRPr>
          </a:p>
        </p:txBody>
      </p:sp>
      <p:sp>
        <p:nvSpPr>
          <p:cNvPr id="3" name="Content Placeholder 2"/>
          <p:cNvSpPr>
            <a:spLocks noGrp="1"/>
          </p:cNvSpPr>
          <p:nvPr>
            <p:ph idx="1"/>
          </p:nvPr>
        </p:nvSpPr>
        <p:spPr>
          <a:xfrm>
            <a:off x="457200" y="1962151"/>
            <a:ext cx="8229600" cy="3976612"/>
          </a:xfrm>
        </p:spPr>
        <p:txBody>
          <a:bodyPr rtlCol="0">
            <a:normAutofit fontScale="70000" lnSpcReduction="20000"/>
          </a:bodyPr>
          <a:lstStyle/>
          <a:p>
            <a:pPr>
              <a:defRPr/>
            </a:pPr>
            <a:r>
              <a:rPr lang="en-US" dirty="0" smtClean="0"/>
              <a:t>Outliers &amp; filters</a:t>
            </a:r>
          </a:p>
          <a:p>
            <a:pPr lvl="1">
              <a:defRPr/>
            </a:pPr>
            <a:r>
              <a:rPr lang="en-US" dirty="0" err="1"/>
              <a:t>CoDaSeq</a:t>
            </a:r>
            <a:r>
              <a:rPr lang="en-US" dirty="0"/>
              <a:t> (</a:t>
            </a:r>
            <a:r>
              <a:rPr lang="en-US" dirty="0" err="1"/>
              <a:t>github.com</a:t>
            </a:r>
            <a:r>
              <a:rPr lang="en-US" dirty="0"/>
              <a:t>/</a:t>
            </a:r>
            <a:r>
              <a:rPr lang="en-US" dirty="0" err="1"/>
              <a:t>ggloor</a:t>
            </a:r>
            <a:r>
              <a:rPr lang="en-US" dirty="0" smtClean="0"/>
              <a:t>)</a:t>
            </a:r>
            <a:endParaRPr lang="en-US" dirty="0"/>
          </a:p>
          <a:p>
            <a:pPr eaLnBrk="1" fontAlgn="auto" hangingPunct="1">
              <a:spcAft>
                <a:spcPts val="0"/>
              </a:spcAft>
              <a:buFont typeface="Arial"/>
              <a:buChar char="•"/>
              <a:defRPr/>
            </a:pPr>
            <a:r>
              <a:rPr lang="en-US" dirty="0" smtClean="0">
                <a:ea typeface="+mn-ea"/>
                <a:cs typeface="+mn-cs"/>
              </a:rPr>
              <a:t>Exploratory data analysis </a:t>
            </a:r>
          </a:p>
          <a:p>
            <a:pPr lvl="1">
              <a:defRPr/>
            </a:pPr>
            <a:r>
              <a:rPr lang="en-US" dirty="0" smtClean="0"/>
              <a:t>Compositional </a:t>
            </a:r>
            <a:r>
              <a:rPr lang="en-US" dirty="0" err="1" smtClean="0"/>
              <a:t>biplots</a:t>
            </a:r>
            <a:r>
              <a:rPr lang="en-US" dirty="0" smtClean="0"/>
              <a:t> (</a:t>
            </a:r>
            <a:r>
              <a:rPr lang="en-US" dirty="0" err="1" smtClean="0"/>
              <a:t>compostions</a:t>
            </a:r>
            <a:r>
              <a:rPr lang="en-US" dirty="0" smtClean="0"/>
              <a:t> - CRAN)</a:t>
            </a:r>
          </a:p>
          <a:p>
            <a:pPr lvl="1">
              <a:defRPr/>
            </a:pPr>
            <a:r>
              <a:rPr lang="en-US" dirty="0" err="1" smtClean="0">
                <a:ea typeface="+mn-ea"/>
                <a:cs typeface="+mn-cs"/>
              </a:rPr>
              <a:t>omicplotR</a:t>
            </a:r>
            <a:r>
              <a:rPr lang="en-US" dirty="0" smtClean="0">
                <a:ea typeface="+mn-ea"/>
                <a:cs typeface="+mn-cs"/>
              </a:rPr>
              <a:t> (Dan </a:t>
            </a:r>
            <a:r>
              <a:rPr lang="en-US" dirty="0" err="1" smtClean="0">
                <a:ea typeface="+mn-ea"/>
                <a:cs typeface="+mn-cs"/>
              </a:rPr>
              <a:t>Giguere</a:t>
            </a:r>
            <a:r>
              <a:rPr lang="en-US" dirty="0" smtClean="0">
                <a:ea typeface="+mn-ea"/>
                <a:cs typeface="+mn-cs"/>
              </a:rPr>
              <a:t>: </a:t>
            </a:r>
            <a:r>
              <a:rPr lang="en-US" dirty="0" err="1" smtClean="0">
                <a:ea typeface="+mn-ea"/>
                <a:cs typeface="+mn-cs"/>
              </a:rPr>
              <a:t>github.com</a:t>
            </a:r>
            <a:r>
              <a:rPr lang="en-US" dirty="0" smtClean="0">
                <a:ea typeface="+mn-ea"/>
                <a:cs typeface="+mn-cs"/>
              </a:rPr>
              <a:t>/</a:t>
            </a:r>
            <a:r>
              <a:rPr lang="en-US" dirty="0" err="1" smtClean="0">
                <a:ea typeface="+mn-ea"/>
                <a:cs typeface="+mn-cs"/>
              </a:rPr>
              <a:t>dgiguer</a:t>
            </a:r>
            <a:r>
              <a:rPr lang="en-US" dirty="0" smtClean="0">
                <a:ea typeface="+mn-ea"/>
                <a:cs typeface="+mn-cs"/>
              </a:rPr>
              <a:t>/</a:t>
            </a:r>
            <a:r>
              <a:rPr lang="en-US" dirty="0" err="1" smtClean="0">
                <a:ea typeface="+mn-ea"/>
                <a:cs typeface="+mn-cs"/>
              </a:rPr>
              <a:t>omicplotR</a:t>
            </a:r>
            <a:r>
              <a:rPr lang="en-US" dirty="0" smtClean="0">
                <a:ea typeface="+mn-ea"/>
                <a:cs typeface="+mn-cs"/>
              </a:rPr>
              <a:t>/wiki)</a:t>
            </a:r>
          </a:p>
          <a:p>
            <a:pPr lvl="1">
              <a:defRPr/>
            </a:pPr>
            <a:r>
              <a:rPr lang="en-US" dirty="0" err="1" smtClean="0"/>
              <a:t>philr</a:t>
            </a:r>
            <a:r>
              <a:rPr lang="en-US" dirty="0" smtClean="0"/>
              <a:t> (</a:t>
            </a:r>
            <a:r>
              <a:rPr lang="en-US" dirty="0" err="1" smtClean="0"/>
              <a:t>Bioconductor</a:t>
            </a:r>
            <a:r>
              <a:rPr lang="en-US" dirty="0" smtClean="0"/>
              <a:t>)</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lvl="1">
              <a:defRPr/>
            </a:pPr>
            <a:r>
              <a:rPr lang="en-US" dirty="0" smtClean="0"/>
              <a:t>ALDEx2 (</a:t>
            </a:r>
            <a:r>
              <a:rPr lang="en-US" dirty="0" err="1" smtClean="0"/>
              <a:t>Bioconductor</a:t>
            </a:r>
            <a:r>
              <a:rPr lang="en-US" dirty="0" smtClean="0"/>
              <a:t>)</a:t>
            </a:r>
          </a:p>
          <a:p>
            <a:pPr lvl="1">
              <a:defRPr/>
            </a:pPr>
            <a:r>
              <a:rPr lang="en-US" dirty="0" err="1"/>
              <a:t>s</a:t>
            </a:r>
            <a:r>
              <a:rPr lang="en-US" dirty="0" err="1" smtClean="0"/>
              <a:t>elbal</a:t>
            </a:r>
            <a:r>
              <a:rPr lang="en-US" dirty="0"/>
              <a:t> </a:t>
            </a:r>
            <a:r>
              <a:rPr lang="en-US" dirty="0" smtClean="0"/>
              <a:t>(</a:t>
            </a:r>
            <a:r>
              <a:rPr lang="en-US" dirty="0" err="1" smtClean="0"/>
              <a:t>github.com</a:t>
            </a:r>
            <a:r>
              <a:rPr lang="en-US" dirty="0"/>
              <a:t>/</a:t>
            </a:r>
            <a:r>
              <a:rPr lang="en-US" dirty="0" err="1"/>
              <a:t>UVic-omics</a:t>
            </a:r>
            <a:r>
              <a:rPr lang="en-US" dirty="0"/>
              <a:t>/</a:t>
            </a:r>
            <a:r>
              <a:rPr lang="en-US" dirty="0" err="1" smtClean="0"/>
              <a:t>selbal</a:t>
            </a:r>
            <a:r>
              <a:rPr lang="en-US" dirty="0" smtClean="0"/>
              <a:t>)</a:t>
            </a:r>
            <a:endParaRPr lang="en-US" dirty="0" smtClean="0"/>
          </a:p>
          <a:p>
            <a:pPr lvl="1">
              <a:defRPr/>
            </a:pPr>
            <a:r>
              <a:rPr lang="en-US" dirty="0" smtClean="0">
                <a:ea typeface="+mn-ea"/>
                <a:cs typeface="+mn-cs"/>
              </a:rPr>
              <a:t>ANCOM (QIIME)</a:t>
            </a:r>
          </a:p>
          <a:p>
            <a:pPr eaLnBrk="1" fontAlgn="auto" hangingPunct="1">
              <a:spcAft>
                <a:spcPts val="0"/>
              </a:spcAft>
              <a:buFont typeface="Arial"/>
              <a:buChar char="•"/>
              <a:defRPr/>
            </a:pPr>
            <a:r>
              <a:rPr lang="en-US" dirty="0" smtClean="0">
                <a:ea typeface="+mn-ea"/>
                <a:cs typeface="+mn-cs"/>
              </a:rPr>
              <a:t>Compositional association</a:t>
            </a:r>
          </a:p>
          <a:p>
            <a:pPr lvl="1">
              <a:defRPr/>
            </a:pPr>
            <a:r>
              <a:rPr lang="en-US" dirty="0" err="1" smtClean="0"/>
              <a:t>propr</a:t>
            </a:r>
            <a:r>
              <a:rPr lang="en-US" dirty="0" smtClean="0"/>
              <a:t> (CRAN) </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4505917"/>
              </p:ext>
            </p:extLst>
          </p:nvPr>
        </p:nvGraphicFramePr>
        <p:xfrm>
          <a:off x="457200" y="1600200"/>
          <a:ext cx="8081964" cy="3576319"/>
        </p:xfrm>
        <a:graphic>
          <a:graphicData uri="http://schemas.openxmlformats.org/drawingml/2006/table">
            <a:tbl>
              <a:tblPr firstRow="1" bandRow="1">
                <a:tableStyleId>{5C22544A-7EE6-4342-B048-85BDC9FD1C3A}</a:tableStyleId>
              </a:tblPr>
              <a:tblGrid>
                <a:gridCol w="2693988"/>
                <a:gridCol w="2693988"/>
                <a:gridCol w="2693988"/>
              </a:tblGrid>
              <a:tr h="370840">
                <a:tc>
                  <a:txBody>
                    <a:bodyPr/>
                    <a:lstStyle/>
                    <a:p>
                      <a:r>
                        <a:rPr lang="en-US" dirty="0" smtClean="0">
                          <a:solidFill>
                            <a:schemeClr val="tx1"/>
                          </a:solidFill>
                        </a:rPr>
                        <a:t>Analysis</a:t>
                      </a:r>
                      <a:r>
                        <a:rPr lang="en-US" baseline="0" dirty="0" smtClean="0">
                          <a:solidFill>
                            <a:schemeClr val="tx1"/>
                          </a:solidFill>
                        </a:rPr>
                        <a:t> </a:t>
                      </a:r>
                      <a:endParaRPr lang="en-US" dirty="0">
                        <a:solidFill>
                          <a:schemeClr val="tx1"/>
                        </a:solidFill>
                      </a:endParaRPr>
                    </a:p>
                  </a:txBody>
                  <a:tcPr>
                    <a:solidFill>
                      <a:schemeClr val="bg1"/>
                    </a:solidFill>
                  </a:tcPr>
                </a:tc>
                <a:tc>
                  <a:txBody>
                    <a:bodyPr/>
                    <a:lstStyle/>
                    <a:p>
                      <a:r>
                        <a:rPr lang="en-US" dirty="0" smtClean="0"/>
                        <a:t>Standard (count)</a:t>
                      </a:r>
                      <a:endParaRPr lang="en-US" dirty="0"/>
                    </a:p>
                  </a:txBody>
                  <a:tcPr>
                    <a:solidFill>
                      <a:schemeClr val="accent2"/>
                    </a:solidFill>
                  </a:tcPr>
                </a:tc>
                <a:tc>
                  <a:txBody>
                    <a:bodyPr/>
                    <a:lstStyle/>
                    <a:p>
                      <a:r>
                        <a:rPr lang="en-US" dirty="0" err="1" smtClean="0"/>
                        <a:t>CoDa</a:t>
                      </a:r>
                      <a:r>
                        <a:rPr lang="en-US" dirty="0" smtClean="0"/>
                        <a:t>/probability</a:t>
                      </a:r>
                      <a:endParaRPr lang="en-US" dirty="0"/>
                    </a:p>
                  </a:txBody>
                  <a:tcPr/>
                </a:tc>
              </a:tr>
              <a:tr h="370840">
                <a:tc>
                  <a:txBody>
                    <a:bodyPr/>
                    <a:lstStyle/>
                    <a:p>
                      <a:r>
                        <a:rPr lang="en-US" dirty="0" smtClean="0">
                          <a:solidFill>
                            <a:srgbClr val="000000"/>
                          </a:solidFill>
                        </a:rPr>
                        <a:t>Beta Diversity/Ordination</a:t>
                      </a:r>
                      <a:endParaRPr lang="en-US" dirty="0">
                        <a:solidFill>
                          <a:srgbClr val="000000"/>
                        </a:solidFill>
                      </a:endParaRPr>
                    </a:p>
                  </a:txBody>
                  <a:tcPr>
                    <a:solidFill>
                      <a:schemeClr val="bg1"/>
                    </a:solidFill>
                  </a:tcPr>
                </a:tc>
                <a:tc>
                  <a:txBody>
                    <a:bodyPr/>
                    <a:lstStyle/>
                    <a:p>
                      <a:r>
                        <a:rPr lang="en-US" dirty="0" smtClean="0"/>
                        <a:t>Driven by most abundant</a:t>
                      </a:r>
                      <a:r>
                        <a:rPr lang="en-US" baseline="0" dirty="0" smtClean="0"/>
                        <a: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 </a:t>
                      </a:r>
                      <a:endParaRPr lang="en-US" dirty="0"/>
                    </a:p>
                  </a:txBody>
                  <a:tcPr/>
                </a:tc>
              </a:tr>
              <a:tr h="370840">
                <a:tc>
                  <a:txBody>
                    <a:bodyPr/>
                    <a:lstStyle/>
                    <a:p>
                      <a:r>
                        <a:rPr lang="en-US" dirty="0" smtClean="0">
                          <a:solidFill>
                            <a:srgbClr val="000000"/>
                          </a:solidFill>
                        </a:rPr>
                        <a:t>Clustering/Ordination</a:t>
                      </a:r>
                      <a:endParaRPr lang="en-US" dirty="0">
                        <a:solidFill>
                          <a:srgbClr val="000000"/>
                        </a:solidFill>
                      </a:endParaRPr>
                    </a:p>
                  </a:txBody>
                  <a:tcPr>
                    <a:solidFill>
                      <a:schemeClr val="bg1"/>
                    </a:solidFill>
                  </a:tcPr>
                </a:tc>
                <a:tc>
                  <a:txBody>
                    <a:bodyPr/>
                    <a:lstStyle/>
                    <a:p>
                      <a:r>
                        <a:rPr lang="en-US" dirty="0" smtClean="0"/>
                        <a:t>Driven by most abundant taxon or gene</a:t>
                      </a:r>
                      <a:endParaRPr lang="en-US" dirty="0"/>
                    </a:p>
                  </a:txBody>
                  <a:tcPr>
                    <a:solidFill>
                      <a:schemeClr val="accent2">
                        <a:lumMod val="40000"/>
                        <a:lumOff val="60000"/>
                      </a:schemeClr>
                    </a:solidFill>
                  </a:tcPr>
                </a:tc>
                <a:tc>
                  <a:txBody>
                    <a:bodyPr/>
                    <a:lstStyle/>
                    <a:p>
                      <a:r>
                        <a:rPr lang="en-US" dirty="0" smtClean="0"/>
                        <a:t>Variance</a:t>
                      </a:r>
                      <a:r>
                        <a:rPr lang="en-US" baseline="0" dirty="0" smtClean="0"/>
                        <a:t> of ratios between taxa or genes</a:t>
                      </a:r>
                      <a:endParaRPr lang="en-US" dirty="0"/>
                    </a:p>
                  </a:txBody>
                  <a:tcPr/>
                </a:tc>
              </a:tr>
              <a:tr h="370840">
                <a:tc>
                  <a:txBody>
                    <a:bodyPr/>
                    <a:lstStyle/>
                    <a:p>
                      <a:r>
                        <a:rPr lang="en-US" dirty="0" smtClean="0">
                          <a:solidFill>
                            <a:srgbClr val="000000"/>
                          </a:solidFill>
                        </a:rPr>
                        <a:t>Differential</a:t>
                      </a:r>
                      <a:r>
                        <a:rPr lang="en-US" baseline="0" dirty="0" smtClean="0">
                          <a:solidFill>
                            <a:srgbClr val="000000"/>
                          </a:solidFill>
                        </a:rPr>
                        <a:t> abundance</a:t>
                      </a:r>
                      <a:endParaRPr lang="en-US" dirty="0">
                        <a:solidFill>
                          <a:srgbClr val="000000"/>
                        </a:solidFill>
                      </a:endParaRPr>
                    </a:p>
                  </a:txBody>
                  <a:tcPr>
                    <a:solidFill>
                      <a:schemeClr val="bg1"/>
                    </a:solidFill>
                  </a:tcPr>
                </a:tc>
                <a:tc>
                  <a:txBody>
                    <a:bodyPr/>
                    <a:lstStyle/>
                    <a:p>
                      <a:r>
                        <a:rPr lang="en-US" dirty="0" smtClean="0"/>
                        <a:t>Often</a:t>
                      </a:r>
                      <a:r>
                        <a:rPr lang="en-US" baseline="0" dirty="0" smtClean="0"/>
                        <a:t> rare taxon or gene – most variable within and between groups</a:t>
                      </a:r>
                      <a:endParaRPr lang="en-US" dirty="0"/>
                    </a:p>
                  </a:txBody>
                  <a:tcPr>
                    <a:solidFill>
                      <a:schemeClr val="accent2">
                        <a:lumMod val="40000"/>
                        <a:lumOff val="60000"/>
                      </a:schemeClr>
                    </a:solidFill>
                  </a:tcPr>
                </a:tc>
                <a:tc>
                  <a:txBody>
                    <a:bodyPr/>
                    <a:lstStyle/>
                    <a:p>
                      <a:r>
                        <a:rPr lang="en-US" dirty="0" smtClean="0"/>
                        <a:t>Variance of ratios between taxa or genes –most</a:t>
                      </a:r>
                      <a:r>
                        <a:rPr lang="en-US" baseline="0" dirty="0" smtClean="0"/>
                        <a:t> variable between groups</a:t>
                      </a:r>
                      <a:endParaRPr lang="en-US" dirty="0"/>
                    </a:p>
                  </a:txBody>
                  <a:tcPr/>
                </a:tc>
              </a:tr>
              <a:tr h="370840">
                <a:tc>
                  <a:txBody>
                    <a:bodyPr/>
                    <a:lstStyle/>
                    <a:p>
                      <a:r>
                        <a:rPr lang="en-US" dirty="0" smtClean="0">
                          <a:solidFill>
                            <a:srgbClr val="000000"/>
                          </a:solidFill>
                        </a:rPr>
                        <a:t>Correlation</a:t>
                      </a:r>
                      <a:endParaRPr lang="en-US" dirty="0">
                        <a:solidFill>
                          <a:srgbClr val="000000"/>
                        </a:solidFill>
                      </a:endParaRPr>
                    </a:p>
                  </a:txBody>
                  <a:tcPr>
                    <a:solidFill>
                      <a:schemeClr val="bg1"/>
                    </a:solidFill>
                  </a:tcPr>
                </a:tc>
                <a:tc>
                  <a:txBody>
                    <a:bodyPr/>
                    <a:lstStyle/>
                    <a:p>
                      <a:r>
                        <a:rPr lang="en-US" dirty="0" smtClean="0"/>
                        <a:t>Just wrong – many false positives</a:t>
                      </a:r>
                      <a:endParaRPr lang="en-US" dirty="0"/>
                    </a:p>
                  </a:txBody>
                  <a:tcPr>
                    <a:solidFill>
                      <a:schemeClr val="accent2">
                        <a:lumMod val="40000"/>
                        <a:lumOff val="60000"/>
                      </a:schemeClr>
                    </a:solidFill>
                  </a:tcPr>
                </a:tc>
                <a:tc>
                  <a:txBody>
                    <a:bodyPr/>
                    <a:lstStyle/>
                    <a:p>
                      <a:r>
                        <a:rPr lang="en-US" dirty="0" smtClean="0"/>
                        <a:t>Pairs of taxa</a:t>
                      </a:r>
                      <a:r>
                        <a:rPr lang="en-US" baseline="0" dirty="0" smtClean="0"/>
                        <a:t> or genes that have common variance</a:t>
                      </a:r>
                      <a:endParaRPr lang="en-US" dirty="0"/>
                    </a:p>
                  </a:txBody>
                  <a:tcPr/>
                </a:tc>
              </a:tr>
              <a:tr h="370840">
                <a:tc>
                  <a:txBody>
                    <a:bodyPr/>
                    <a:lstStyle/>
                    <a:p>
                      <a:r>
                        <a:rPr lang="en-US" dirty="0" smtClean="0">
                          <a:solidFill>
                            <a:srgbClr val="000000"/>
                          </a:solidFill>
                        </a:rPr>
                        <a:t>Interpretation</a:t>
                      </a:r>
                      <a:endParaRPr lang="en-US" dirty="0">
                        <a:solidFill>
                          <a:srgbClr val="000000"/>
                        </a:solidFill>
                      </a:endParaRPr>
                    </a:p>
                  </a:txBody>
                  <a:tcPr>
                    <a:solidFill>
                      <a:schemeClr val="bg1"/>
                    </a:solidFill>
                  </a:tcPr>
                </a:tc>
                <a:tc>
                  <a:txBody>
                    <a:bodyPr/>
                    <a:lstStyle/>
                    <a:p>
                      <a:r>
                        <a:rPr lang="en-US" dirty="0" smtClean="0"/>
                        <a:t>Seems simple but is not</a:t>
                      </a:r>
                      <a:endParaRPr lang="en-US" dirty="0"/>
                    </a:p>
                  </a:txBody>
                  <a:tcPr>
                    <a:solidFill>
                      <a:schemeClr val="accent2">
                        <a:lumMod val="40000"/>
                        <a:lumOff val="60000"/>
                      </a:schemeClr>
                    </a:solidFill>
                  </a:tcPr>
                </a:tc>
                <a:tc>
                  <a:txBody>
                    <a:bodyPr/>
                    <a:lstStyle/>
                    <a:p>
                      <a:r>
                        <a:rPr lang="en-US" dirty="0" smtClean="0"/>
                        <a:t>Seems hard but is not</a:t>
                      </a:r>
                      <a:endParaRPr lang="en-US" dirty="0"/>
                    </a:p>
                  </a:txBody>
                  <a:tcPr/>
                </a:tc>
              </a:tr>
            </a:tbl>
          </a:graphicData>
        </a:graphic>
      </p:graphicFrame>
      <p:sp>
        <p:nvSpPr>
          <p:cNvPr id="4" name="Footer Placeholder 3"/>
          <p:cNvSpPr>
            <a:spLocks noGrp="1"/>
          </p:cNvSpPr>
          <p:nvPr>
            <p:ph type="ftr" sz="quarter" idx="11"/>
          </p:nvPr>
        </p:nvSpPr>
        <p:spPr/>
        <p:txBody>
          <a:bodyPr/>
          <a:lstStyle/>
          <a:p>
            <a:r>
              <a:rPr lang="it-IT" smtClean="0"/>
              <a:t>SUNY Buffalo WHI</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745489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sequence meta-*</a:t>
            </a:r>
            <a:r>
              <a:rPr lang="en-US" dirty="0" err="1" smtClean="0"/>
              <a:t>omes</a:t>
            </a:r>
            <a:endParaRPr lang="en-US" dirty="0"/>
          </a:p>
        </p:txBody>
      </p:sp>
      <p:sp>
        <p:nvSpPr>
          <p:cNvPr id="3" name="Content Placeholder 2"/>
          <p:cNvSpPr>
            <a:spLocks noGrp="1"/>
          </p:cNvSpPr>
          <p:nvPr>
            <p:ph idx="1"/>
          </p:nvPr>
        </p:nvSpPr>
        <p:spPr/>
        <p:txBody>
          <a:bodyPr/>
          <a:lstStyle/>
          <a:p>
            <a:r>
              <a:rPr lang="en-US" dirty="0" smtClean="0">
                <a:solidFill>
                  <a:schemeClr val="bg1"/>
                </a:solidFill>
              </a:rPr>
              <a:t>Fame?</a:t>
            </a:r>
            <a:r>
              <a:rPr lang="en-US" dirty="0">
                <a:solidFill>
                  <a:schemeClr val="bg1"/>
                </a:solidFill>
                <a:latin typeface="AppleColorEmoji"/>
              </a:rPr>
              <a:t> </a:t>
            </a:r>
            <a:r>
              <a:rPr lang="en-US" dirty="0" smtClean="0">
                <a:solidFill>
                  <a:schemeClr val="bg1"/>
                </a:solidFill>
                <a:latin typeface="AppleColorEmoji"/>
              </a:rPr>
              <a:t>🏆</a:t>
            </a:r>
          </a:p>
          <a:p>
            <a:r>
              <a:rPr lang="en-US" dirty="0" smtClean="0">
                <a:solidFill>
                  <a:schemeClr val="bg1"/>
                </a:solidFill>
              </a:rPr>
              <a:t>Money?</a:t>
            </a:r>
            <a:r>
              <a:rPr lang="en-US" dirty="0">
                <a:solidFill>
                  <a:schemeClr val="bg1"/>
                </a:solidFill>
                <a:latin typeface="AppleColorEmoji"/>
              </a:rPr>
              <a:t> 💰</a:t>
            </a:r>
            <a:endParaRPr lang="en-US" dirty="0" smtClean="0">
              <a:solidFill>
                <a:schemeClr val="bg1"/>
              </a:solidFill>
            </a:endParaRPr>
          </a:p>
          <a:p>
            <a:r>
              <a:rPr lang="en-US" dirty="0" smtClean="0">
                <a:solidFill>
                  <a:schemeClr val="bg1"/>
                </a:solidFill>
              </a:rPr>
              <a:t>Ennui    ?  </a:t>
            </a:r>
            <a:r>
              <a:rPr lang="en-US" dirty="0" smtClean="0">
                <a:solidFill>
                  <a:schemeClr val="bg1"/>
                </a:solidFill>
                <a:latin typeface="AppleColorEmoji"/>
              </a:rPr>
              <a:t> 👻	</a:t>
            </a:r>
            <a:endParaRPr lang="en-US" dirty="0" smtClean="0">
              <a:solidFill>
                <a:schemeClr val="bg1"/>
              </a:solidFill>
            </a:endParaRPr>
          </a:p>
          <a:p>
            <a:r>
              <a:rPr lang="en-US" dirty="0" smtClean="0">
                <a:solidFill>
                  <a:schemeClr val="bg1"/>
                </a:solidFill>
              </a:rPr>
              <a:t>Curiosity?</a:t>
            </a:r>
            <a:r>
              <a:rPr lang="en-US" dirty="0">
                <a:solidFill>
                  <a:schemeClr val="bg1"/>
                </a:solidFill>
                <a:latin typeface="AppleColorEmoji"/>
              </a:rPr>
              <a:t> </a:t>
            </a:r>
            <a:r>
              <a:rPr lang="en-US" dirty="0" smtClean="0">
                <a:solidFill>
                  <a:schemeClr val="bg1"/>
                </a:solidFill>
                <a:latin typeface="AppleColorEmoji"/>
              </a:rPr>
              <a:t> 🧠	</a:t>
            </a:r>
            <a:endParaRPr lang="en-US" dirty="0" smtClean="0">
              <a:solidFill>
                <a:schemeClr val="bg1"/>
              </a:solidFill>
            </a:endParaRPr>
          </a:p>
          <a:p>
            <a:r>
              <a:rPr lang="en-US" dirty="0" smtClean="0"/>
              <a:t>I hope it is because we want </a:t>
            </a:r>
            <a:r>
              <a:rPr lang="en-US" dirty="0" smtClean="0"/>
              <a:t>to understand the environment</a:t>
            </a:r>
          </a:p>
          <a:p>
            <a:pPr marL="0" indent="0" algn="ctr">
              <a:buNone/>
            </a:pPr>
            <a:r>
              <a:rPr lang="en-US" dirty="0" smtClean="0"/>
              <a:t>🐙🦑🦐🦀🐡🐋🦈  </a:t>
            </a:r>
            <a:r>
              <a:rPr lang="en-US" dirty="0" err="1" smtClean="0"/>
              <a:t>vs</a:t>
            </a:r>
            <a:r>
              <a:rPr lang="en-US" dirty="0"/>
              <a:t>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80688477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4694543"/>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381503"/>
            <a:ext cx="15702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Amy McMillan</a:t>
            </a:r>
          </a:p>
          <a:p>
            <a:pPr eaLnBrk="1" hangingPunct="1"/>
            <a:r>
              <a:rPr lang="en-US" sz="1800" dirty="0" smtClean="0"/>
              <a:t>Daniel </a:t>
            </a:r>
            <a:r>
              <a:rPr lang="en-US" sz="1800" dirty="0" err="1" smtClean="0"/>
              <a:t>Giguere</a:t>
            </a:r>
            <a:endParaRPr lang="en-US" sz="1800" dirty="0" smtClean="0"/>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a:t>
            </a:r>
            <a:r>
              <a:rPr lang="en-US" sz="1800" dirty="0" smtClean="0"/>
              <a:t>Silverman</a:t>
            </a:r>
          </a:p>
          <a:p>
            <a:pPr eaLnBrk="1" hangingPunct="1"/>
            <a:r>
              <a:rPr lang="en-US" sz="1800" dirty="0"/>
              <a:t> </a:t>
            </a:r>
            <a:r>
              <a:rPr lang="en-US" sz="1800" dirty="0" smtClean="0"/>
              <a:t>    </a:t>
            </a:r>
            <a:r>
              <a:rPr lang="en-US" sz="1800" dirty="0" err="1" smtClean="0"/>
              <a:t>philr</a:t>
            </a:r>
            <a:r>
              <a:rPr lang="en-US" sz="1800" dirty="0" smtClean="0"/>
              <a:t> </a:t>
            </a:r>
          </a:p>
          <a:p>
            <a:pPr eaLnBrk="1" hangingPunct="1"/>
            <a:r>
              <a:rPr lang="en-US" sz="1800" dirty="0" smtClean="0"/>
              <a:t>Tom Quinn</a:t>
            </a:r>
          </a:p>
          <a:p>
            <a:pPr eaLnBrk="1" hangingPunct="1"/>
            <a:r>
              <a:rPr lang="en-US" sz="1800" dirty="0" smtClean="0"/>
              <a:t>     </a:t>
            </a:r>
            <a:r>
              <a:rPr lang="en-US" sz="1800" dirty="0" err="1" smtClean="0"/>
              <a:t>propr</a:t>
            </a:r>
            <a:r>
              <a:rPr lang="en-US" sz="1800" dirty="0" smtClean="0"/>
              <a:t> </a:t>
            </a:r>
            <a:endParaRPr lang="en-US" sz="1800" dirty="0"/>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985927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Back to Bacterial </a:t>
            </a:r>
            <a:r>
              <a:rPr lang="en-US" dirty="0" err="1" smtClean="0"/>
              <a:t>vaginosis</a:t>
            </a:r>
            <a:r>
              <a:rPr lang="en-US" dirty="0" smtClean="0"/>
              <a:t>	</a:t>
            </a:r>
            <a:endParaRPr lang="en-US" dirty="0"/>
          </a:p>
        </p:txBody>
      </p:sp>
      <p:sp>
        <p:nvSpPr>
          <p:cNvPr id="3" name="Content Placeholder 2"/>
          <p:cNvSpPr>
            <a:spLocks noGrp="1"/>
          </p:cNvSpPr>
          <p:nvPr>
            <p:ph idx="1"/>
          </p:nvPr>
        </p:nvSpPr>
        <p:spPr/>
        <p:txBody>
          <a:bodyPr>
            <a:normAutofit/>
          </a:bodyPr>
          <a:lstStyle/>
          <a:p>
            <a:r>
              <a:rPr lang="en-US" dirty="0" smtClean="0"/>
              <a:t>H is predominantly </a:t>
            </a:r>
            <a:r>
              <a:rPr lang="en-US" i="1" dirty="0" smtClean="0"/>
              <a:t>Lactobacillus</a:t>
            </a:r>
            <a:r>
              <a:rPr lang="en-US" dirty="0" smtClean="0"/>
              <a:t> sp.</a:t>
            </a:r>
          </a:p>
          <a:p>
            <a:r>
              <a:rPr lang="en-US" dirty="0" smtClean="0"/>
              <a:t>BV is mixed bag of anaerobes with </a:t>
            </a:r>
            <a:r>
              <a:rPr lang="en-US" i="1" dirty="0" smtClean="0"/>
              <a:t>L. </a:t>
            </a:r>
            <a:r>
              <a:rPr lang="en-US" i="1" dirty="0" err="1" smtClean="0"/>
              <a:t>iners</a:t>
            </a:r>
            <a:endParaRPr lang="en-US" i="1" dirty="0" smtClean="0"/>
          </a:p>
          <a:p>
            <a:r>
              <a:rPr lang="en-US" dirty="0" smtClean="0"/>
              <a:t>Marked asymmetry in composition</a:t>
            </a:r>
          </a:p>
          <a:p>
            <a:r>
              <a:rPr lang="en-US" dirty="0" smtClean="0"/>
              <a:t>We </a:t>
            </a:r>
            <a:r>
              <a:rPr lang="en-US" i="1" dirty="0" smtClean="0"/>
              <a:t>must assume </a:t>
            </a:r>
            <a:r>
              <a:rPr lang="en-US" dirty="0" smtClean="0"/>
              <a:t>something is invariant</a:t>
            </a:r>
          </a:p>
          <a:p>
            <a:endParaRPr lang="en-US" dirty="0"/>
          </a:p>
          <a:p>
            <a:r>
              <a:rPr lang="en-US" dirty="0" smtClean="0"/>
              <a:t>Exploratory </a:t>
            </a:r>
            <a:r>
              <a:rPr lang="en-US" dirty="0" err="1" smtClean="0"/>
              <a:t>biplots</a:t>
            </a:r>
            <a:endParaRPr lang="en-US" dirty="0" smtClean="0"/>
          </a:p>
          <a:p>
            <a:r>
              <a:rPr lang="en-US" dirty="0" smtClean="0"/>
              <a:t>Differential abundance</a:t>
            </a:r>
          </a:p>
          <a:p>
            <a:endParaRPr lang="en-US" dirty="0" smtClean="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567736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ratio?</a:t>
            </a:r>
            <a:endParaRPr lang="en-US" dirty="0"/>
          </a:p>
        </p:txBody>
      </p:sp>
      <p:sp>
        <p:nvSpPr>
          <p:cNvPr id="3" name="Content Placeholder 2"/>
          <p:cNvSpPr>
            <a:spLocks noGrp="1"/>
          </p:cNvSpPr>
          <p:nvPr>
            <p:ph idx="1"/>
          </p:nvPr>
        </p:nvSpPr>
        <p:spPr/>
        <p:txBody>
          <a:bodyPr>
            <a:normAutofit/>
          </a:bodyPr>
          <a:lstStyle/>
          <a:p>
            <a:pPr marL="0" indent="0" fontAlgn="auto">
              <a:spcBef>
                <a:spcPts val="0"/>
              </a:spcBef>
              <a:spcAft>
                <a:spcPts val="0"/>
              </a:spcAft>
              <a:buNone/>
              <a:defRPr/>
            </a:pPr>
            <a:r>
              <a:rPr lang="en-US" sz="2000" dirty="0">
                <a:solidFill>
                  <a:srgbClr val="000000"/>
                </a:solidFill>
              </a:rPr>
              <a:t>X = [ x</a:t>
            </a:r>
            <a:r>
              <a:rPr lang="en-US" sz="2000" baseline="-25000" dirty="0">
                <a:solidFill>
                  <a:srgbClr val="000000"/>
                </a:solidFill>
              </a:rPr>
              <a:t>1</a:t>
            </a:r>
            <a:r>
              <a:rPr lang="en-US" sz="2000" dirty="0">
                <a:solidFill>
                  <a:srgbClr val="000000"/>
                </a:solidFill>
              </a:rPr>
              <a:t>, x</a:t>
            </a:r>
            <a:r>
              <a:rPr lang="en-US" sz="2000" baseline="-25000" dirty="0">
                <a:solidFill>
                  <a:srgbClr val="000000"/>
                </a:solidFill>
              </a:rPr>
              <a:t>2</a:t>
            </a:r>
            <a:r>
              <a:rPr lang="en-US" sz="2000" dirty="0">
                <a:solidFill>
                  <a:srgbClr val="000000"/>
                </a:solidFill>
              </a:rPr>
              <a:t>, </a:t>
            </a:r>
            <a:r>
              <a:rPr lang="is-IS" sz="2000" dirty="0">
                <a:solidFill>
                  <a:srgbClr val="000000"/>
                </a:solidFill>
              </a:rPr>
              <a:t>… x</a:t>
            </a:r>
            <a:r>
              <a:rPr lang="is-IS" sz="2000" baseline="-25000" dirty="0">
                <a:solidFill>
                  <a:srgbClr val="000000"/>
                </a:solidFill>
              </a:rPr>
              <a:t>D</a:t>
            </a:r>
            <a:r>
              <a:rPr lang="is-IS" sz="2000" dirty="0">
                <a:solidFill>
                  <a:srgbClr val="000000"/>
                </a:solidFill>
              </a:rPr>
              <a:t> ], </a:t>
            </a:r>
            <a:r>
              <a:rPr lang="en-US" sz="2000" dirty="0" err="1">
                <a:solidFill>
                  <a:srgbClr val="000000"/>
                </a:solidFill>
              </a:rPr>
              <a:t>g</a:t>
            </a:r>
            <a:r>
              <a:rPr lang="en-US" sz="2000" baseline="-25000" dirty="0" err="1">
                <a:solidFill>
                  <a:srgbClr val="000000"/>
                </a:solidFill>
              </a:rPr>
              <a:t>X</a:t>
            </a:r>
            <a:r>
              <a:rPr lang="en-US" sz="2000" dirty="0">
                <a:solidFill>
                  <a:srgbClr val="000000"/>
                </a:solidFill>
              </a:rPr>
              <a:t> = geometric mean of X </a:t>
            </a:r>
            <a:r>
              <a:rPr lang="en-US" sz="2000" dirty="0" smtClean="0">
                <a:solidFill>
                  <a:srgbClr val="000000"/>
                </a:solidFill>
              </a:rPr>
              <a:t>(majority invariant)</a:t>
            </a:r>
            <a:endParaRPr lang="is-IS" sz="2000" dirty="0">
              <a:solidFill>
                <a:srgbClr val="000000"/>
              </a:solidFill>
            </a:endParaRPr>
          </a:p>
          <a:p>
            <a:pPr marL="0" indent="0" fontAlgn="auto">
              <a:spcBef>
                <a:spcPts val="0"/>
              </a:spcBef>
              <a:spcAft>
                <a:spcPts val="0"/>
              </a:spcAft>
              <a:buNone/>
              <a:defRPr/>
            </a:pPr>
            <a:r>
              <a:rPr lang="en-US" sz="2000" b="1" dirty="0">
                <a:solidFill>
                  <a:srgbClr val="000000"/>
                </a:solidFill>
              </a:rPr>
              <a:t>*</a:t>
            </a:r>
            <a:r>
              <a:rPr lang="en-US" sz="2000" b="1" dirty="0" err="1">
                <a:solidFill>
                  <a:srgbClr val="000000"/>
                </a:solidFill>
              </a:rPr>
              <a:t>lr</a:t>
            </a:r>
            <a:r>
              <a:rPr lang="en-US" sz="2000" b="1" dirty="0">
                <a:solidFill>
                  <a:srgbClr val="000000"/>
                </a:solidFill>
              </a:rPr>
              <a:t>(x) = [ log(x</a:t>
            </a:r>
            <a:r>
              <a:rPr lang="en-US" sz="2000" b="1" baseline="-25000" dirty="0">
                <a:solidFill>
                  <a:srgbClr val="000000"/>
                </a:solidFill>
              </a:rPr>
              <a:t>1</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a:solidFill>
                  <a:srgbClr val="000000"/>
                </a:solidFill>
              </a:rPr>
              <a:t>/</a:t>
            </a:r>
            <a:r>
              <a:rPr lang="en-US" sz="2000" b="1" dirty="0" err="1">
                <a:solidFill>
                  <a:srgbClr val="000000"/>
                </a:solidFill>
              </a:rPr>
              <a:t>g</a:t>
            </a:r>
            <a:r>
              <a:rPr lang="en-US" sz="2000" b="1" baseline="-25000" dirty="0" err="1">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a:solidFill>
                  <a:srgbClr val="000000"/>
                </a:solidFill>
              </a:rPr>
              <a:t>/g</a:t>
            </a:r>
            <a:r>
              <a:rPr lang="is-IS" sz="2000" b="1" baseline="-25000" dirty="0">
                <a:solidFill>
                  <a:srgbClr val="000000"/>
                </a:solidFill>
              </a:rPr>
              <a:t>X</a:t>
            </a:r>
            <a:r>
              <a:rPr lang="is-IS" sz="2000" b="1" dirty="0">
                <a:solidFill>
                  <a:srgbClr val="000000"/>
                </a:solidFill>
              </a:rPr>
              <a:t>) </a:t>
            </a:r>
            <a:r>
              <a:rPr lang="is-IS" sz="2000" b="1" dirty="0" smtClean="0">
                <a:solidFill>
                  <a:srgbClr val="000000"/>
                </a:solidFill>
              </a:rPr>
              <a:t>]</a:t>
            </a:r>
          </a:p>
          <a:p>
            <a:pPr marL="0" indent="0" fontAlgn="auto">
              <a:spcBef>
                <a:spcPts val="0"/>
              </a:spcBef>
              <a:spcAft>
                <a:spcPts val="0"/>
              </a:spcAft>
              <a:buNone/>
              <a:defRPr/>
            </a:pPr>
            <a:endParaRPr lang="is-IS" sz="2000" b="1" dirty="0" smtClean="0">
              <a:solidFill>
                <a:srgbClr val="000000"/>
              </a:solidFill>
            </a:endParaRPr>
          </a:p>
          <a:p>
            <a:pPr marL="0" indent="0" fontAlgn="auto">
              <a:spcBef>
                <a:spcPts val="0"/>
              </a:spcBef>
              <a:spcAft>
                <a:spcPts val="0"/>
              </a:spcAft>
              <a:buNone/>
              <a:defRPr/>
            </a:pPr>
            <a:r>
              <a:rPr lang="en-US" sz="2000" dirty="0" err="1">
                <a:solidFill>
                  <a:srgbClr val="000000"/>
                </a:solidFill>
              </a:rPr>
              <a:t>IQlr</a:t>
            </a:r>
            <a:r>
              <a:rPr lang="en-US" sz="2000" dirty="0">
                <a:solidFill>
                  <a:srgbClr val="000000"/>
                </a:solidFill>
              </a:rPr>
              <a:t>(x) = [ log(x</a:t>
            </a:r>
            <a:r>
              <a:rPr lang="en-US" sz="2000" baseline="-25000" dirty="0">
                <a:solidFill>
                  <a:srgbClr val="000000"/>
                </a:solidFill>
              </a:rPr>
              <a:t>1</a:t>
            </a:r>
            <a:r>
              <a:rPr lang="en-US" sz="2000" dirty="0">
                <a:solidFill>
                  <a:srgbClr val="000000"/>
                </a:solidFill>
              </a:rPr>
              <a:t>/I</a:t>
            </a:r>
            <a:r>
              <a:rPr lang="en-US" sz="2000" baseline="-25000" dirty="0">
                <a:solidFill>
                  <a:srgbClr val="000000"/>
                </a:solidFill>
              </a:rPr>
              <a:t>X</a:t>
            </a:r>
            <a:r>
              <a:rPr lang="en-US" sz="2000" dirty="0">
                <a:solidFill>
                  <a:srgbClr val="000000"/>
                </a:solidFill>
              </a:rPr>
              <a:t>), log(x</a:t>
            </a:r>
            <a:r>
              <a:rPr lang="en-US" sz="2000" baseline="-25000" dirty="0">
                <a:solidFill>
                  <a:srgbClr val="000000"/>
                </a:solidFill>
              </a:rPr>
              <a:t>2</a:t>
            </a:r>
            <a:r>
              <a:rPr lang="en-US" sz="2000" dirty="0">
                <a:solidFill>
                  <a:srgbClr val="000000"/>
                </a:solidFill>
              </a:rPr>
              <a:t>/I</a:t>
            </a:r>
            <a:r>
              <a:rPr lang="en-US" sz="2000" baseline="-25000" dirty="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a:solidFill>
                  <a:srgbClr val="000000"/>
                </a:solidFill>
              </a:rPr>
              <a:t>/I</a:t>
            </a:r>
            <a:r>
              <a:rPr lang="is-IS" sz="2000" baseline="-25000" dirty="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a:solidFill>
                  <a:srgbClr val="000000"/>
                </a:solidFill>
              </a:rPr>
              <a:t>IQx = geometric mean of features between q2-q3 in variance, </a:t>
            </a:r>
            <a:r>
              <a:rPr lang="is-IS" sz="2000" dirty="0" smtClean="0">
                <a:solidFill>
                  <a:srgbClr val="000000"/>
                </a:solidFill>
              </a:rPr>
              <a:t>intersect group</a:t>
            </a:r>
            <a:endParaRPr lang="is-IS" sz="2000" dirty="0">
              <a:solidFill>
                <a:srgbClr val="000000"/>
              </a:solidFill>
            </a:endParaRPr>
          </a:p>
          <a:p>
            <a:pPr marL="0" indent="0" fontAlgn="auto">
              <a:spcBef>
                <a:spcPts val="0"/>
              </a:spcBef>
              <a:spcAft>
                <a:spcPts val="0"/>
              </a:spcAft>
              <a:buNone/>
              <a:defRPr/>
            </a:pPr>
            <a:endParaRPr lang="is-IS" sz="2000" dirty="0">
              <a:solidFill>
                <a:srgbClr val="000000"/>
              </a:solidFill>
            </a:endParaRPr>
          </a:p>
          <a:p>
            <a:pPr marL="0" indent="0" fontAlgn="auto">
              <a:spcBef>
                <a:spcPts val="0"/>
              </a:spcBef>
              <a:spcAft>
                <a:spcPts val="0"/>
              </a:spcAft>
              <a:buNone/>
              <a:defRPr/>
            </a:pPr>
            <a:r>
              <a:rPr lang="en-US" sz="2000" dirty="0" err="1" smtClean="0">
                <a:solidFill>
                  <a:srgbClr val="000000"/>
                </a:solidFill>
              </a:rPr>
              <a:t>NZlr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/NZ</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/NZ</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NZx </a:t>
            </a:r>
            <a:r>
              <a:rPr lang="is-IS" sz="2000" dirty="0">
                <a:solidFill>
                  <a:srgbClr val="000000"/>
                </a:solidFill>
              </a:rPr>
              <a:t>= geometric mean of </a:t>
            </a:r>
            <a:r>
              <a:rPr lang="is-IS" sz="2000" dirty="0" smtClean="0">
                <a:solidFill>
                  <a:srgbClr val="000000"/>
                </a:solidFill>
              </a:rPr>
              <a:t>non-0, per </a:t>
            </a:r>
            <a:r>
              <a:rPr lang="is-IS" sz="2000" dirty="0">
                <a:solidFill>
                  <a:srgbClr val="000000"/>
                </a:solidFill>
              </a:rPr>
              <a:t>group</a:t>
            </a: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b="1" dirty="0" err="1" smtClean="0">
                <a:solidFill>
                  <a:srgbClr val="000000"/>
                </a:solidFill>
              </a:rPr>
              <a:t>LVlr</a:t>
            </a:r>
            <a:r>
              <a:rPr lang="en-US" sz="2000" b="1" dirty="0">
                <a:solidFill>
                  <a:srgbClr val="000000"/>
                </a:solidFill>
              </a:rPr>
              <a:t>(x) = [ log(x</a:t>
            </a:r>
            <a:r>
              <a:rPr lang="en-US" sz="2000" b="1" baseline="-25000" dirty="0">
                <a:solidFill>
                  <a:srgbClr val="000000"/>
                </a:solidFill>
              </a:rPr>
              <a:t>1</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log(x</a:t>
            </a:r>
            <a:r>
              <a:rPr lang="en-US" sz="2000" b="1" baseline="-25000" dirty="0">
                <a:solidFill>
                  <a:srgbClr val="000000"/>
                </a:solidFill>
              </a:rPr>
              <a:t>2</a:t>
            </a:r>
            <a:r>
              <a:rPr lang="en-US" sz="2000" b="1" dirty="0" smtClean="0">
                <a:solidFill>
                  <a:srgbClr val="000000"/>
                </a:solidFill>
              </a:rPr>
              <a:t>/N</a:t>
            </a:r>
            <a:r>
              <a:rPr lang="en-US" sz="2000" b="1" baseline="-25000" dirty="0" smtClean="0">
                <a:solidFill>
                  <a:srgbClr val="000000"/>
                </a:solidFill>
              </a:rPr>
              <a:t>X</a:t>
            </a:r>
            <a:r>
              <a:rPr lang="en-US" sz="2000" b="1" dirty="0">
                <a:solidFill>
                  <a:srgbClr val="000000"/>
                </a:solidFill>
              </a:rPr>
              <a:t>), </a:t>
            </a:r>
            <a:r>
              <a:rPr lang="is-IS" sz="2000" b="1" dirty="0">
                <a:solidFill>
                  <a:srgbClr val="000000"/>
                </a:solidFill>
              </a:rPr>
              <a:t>… log(x</a:t>
            </a:r>
            <a:r>
              <a:rPr lang="is-IS" sz="2000" b="1" baseline="-25000" dirty="0">
                <a:solidFill>
                  <a:srgbClr val="000000"/>
                </a:solidFill>
              </a:rPr>
              <a:t>D</a:t>
            </a:r>
            <a:r>
              <a:rPr lang="is-IS" sz="2000" b="1" dirty="0" smtClean="0">
                <a:solidFill>
                  <a:srgbClr val="000000"/>
                </a:solidFill>
              </a:rPr>
              <a:t>/N</a:t>
            </a:r>
            <a:r>
              <a:rPr lang="is-IS" sz="2000" b="1" baseline="-25000" dirty="0" smtClean="0">
                <a:solidFill>
                  <a:srgbClr val="000000"/>
                </a:solidFill>
              </a:rPr>
              <a:t>X</a:t>
            </a:r>
            <a:r>
              <a:rPr lang="is-IS" sz="2000" b="1" dirty="0">
                <a:solidFill>
                  <a:srgbClr val="000000"/>
                </a:solidFill>
              </a:rPr>
              <a:t>) ]</a:t>
            </a:r>
          </a:p>
          <a:p>
            <a:pPr marL="0" indent="0" fontAlgn="auto">
              <a:spcBef>
                <a:spcPts val="0"/>
              </a:spcBef>
              <a:spcAft>
                <a:spcPts val="0"/>
              </a:spcAft>
              <a:buNone/>
              <a:defRPr/>
            </a:pPr>
            <a:r>
              <a:rPr lang="is-IS" sz="2000" b="1" dirty="0" smtClean="0">
                <a:solidFill>
                  <a:srgbClr val="000000"/>
                </a:solidFill>
              </a:rPr>
              <a:t>LVx </a:t>
            </a:r>
            <a:r>
              <a:rPr lang="is-IS" sz="2000" b="1" dirty="0">
                <a:solidFill>
                  <a:srgbClr val="000000"/>
                </a:solidFill>
              </a:rPr>
              <a:t>= geometric mean of </a:t>
            </a:r>
            <a:r>
              <a:rPr lang="is-IS" sz="2000" b="1" dirty="0" smtClean="0">
                <a:solidFill>
                  <a:srgbClr val="000000"/>
                </a:solidFill>
              </a:rPr>
              <a:t>low variance, high abundance, intersect per group</a:t>
            </a: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r>
              <a:rPr lang="en-US" sz="2000" dirty="0" err="1" smtClean="0">
                <a:solidFill>
                  <a:srgbClr val="000000"/>
                </a:solidFill>
              </a:rPr>
              <a:t>Ulr</a:t>
            </a:r>
            <a:r>
              <a:rPr lang="en-US" sz="2000" dirty="0">
                <a:solidFill>
                  <a:srgbClr val="000000"/>
                </a:solidFill>
              </a:rPr>
              <a:t>(x) = [ log(x</a:t>
            </a:r>
            <a:r>
              <a:rPr lang="en-US" sz="2000" baseline="-25000" dirty="0">
                <a:solidFill>
                  <a:srgbClr val="000000"/>
                </a:solidFill>
              </a:rPr>
              <a:t>1</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log(x</a:t>
            </a:r>
            <a:r>
              <a:rPr lang="en-US" sz="2000" baseline="-25000" dirty="0">
                <a:solidFill>
                  <a:srgbClr val="000000"/>
                </a:solidFill>
              </a:rPr>
              <a:t>2</a:t>
            </a:r>
            <a:r>
              <a:rPr lang="en-US" sz="2000" dirty="0" smtClean="0">
                <a:solidFill>
                  <a:srgbClr val="000000"/>
                </a:solidFill>
              </a:rPr>
              <a:t>/U</a:t>
            </a:r>
            <a:r>
              <a:rPr lang="en-US" sz="2000" baseline="-25000" dirty="0" smtClean="0">
                <a:solidFill>
                  <a:srgbClr val="000000"/>
                </a:solidFill>
              </a:rPr>
              <a:t>X</a:t>
            </a:r>
            <a:r>
              <a:rPr lang="en-US" sz="2000" dirty="0">
                <a:solidFill>
                  <a:srgbClr val="000000"/>
                </a:solidFill>
              </a:rPr>
              <a:t>), </a:t>
            </a:r>
            <a:r>
              <a:rPr lang="is-IS" sz="2000" dirty="0">
                <a:solidFill>
                  <a:srgbClr val="000000"/>
                </a:solidFill>
              </a:rPr>
              <a:t>… log(x</a:t>
            </a:r>
            <a:r>
              <a:rPr lang="is-IS" sz="2000" baseline="-25000" dirty="0">
                <a:solidFill>
                  <a:srgbClr val="000000"/>
                </a:solidFill>
              </a:rPr>
              <a:t>D</a:t>
            </a:r>
            <a:r>
              <a:rPr lang="is-IS" sz="2000" dirty="0" smtClean="0">
                <a:solidFill>
                  <a:srgbClr val="000000"/>
                </a:solidFill>
              </a:rPr>
              <a:t>/U</a:t>
            </a:r>
            <a:r>
              <a:rPr lang="is-IS" sz="2000" baseline="-25000" dirty="0" smtClean="0">
                <a:solidFill>
                  <a:srgbClr val="000000"/>
                </a:solidFill>
              </a:rPr>
              <a:t>X</a:t>
            </a:r>
            <a:r>
              <a:rPr lang="is-IS" sz="2000" dirty="0">
                <a:solidFill>
                  <a:srgbClr val="000000"/>
                </a:solidFill>
              </a:rPr>
              <a:t>) ]</a:t>
            </a:r>
          </a:p>
          <a:p>
            <a:pPr marL="0" indent="0" fontAlgn="auto">
              <a:spcBef>
                <a:spcPts val="0"/>
              </a:spcBef>
              <a:spcAft>
                <a:spcPts val="0"/>
              </a:spcAft>
              <a:buNone/>
              <a:defRPr/>
            </a:pPr>
            <a:r>
              <a:rPr lang="is-IS" sz="2000" dirty="0" smtClean="0">
                <a:solidFill>
                  <a:srgbClr val="000000"/>
                </a:solidFill>
              </a:rPr>
              <a:t>Ux </a:t>
            </a:r>
            <a:r>
              <a:rPr lang="is-IS" sz="2000" dirty="0">
                <a:solidFill>
                  <a:srgbClr val="000000"/>
                </a:solidFill>
              </a:rPr>
              <a:t>= geometric mean of </a:t>
            </a:r>
            <a:r>
              <a:rPr lang="is-IS" sz="2000" dirty="0" smtClean="0">
                <a:solidFill>
                  <a:srgbClr val="000000"/>
                </a:solidFill>
              </a:rPr>
              <a:t>user-defined (housekeeping) features</a:t>
            </a:r>
            <a:endParaRPr lang="is-IS" sz="2000"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fontAlgn="auto">
              <a:spcBef>
                <a:spcPts val="0"/>
              </a:spcBef>
              <a:spcAft>
                <a:spcPts val="0"/>
              </a:spcAft>
              <a:buNone/>
              <a:defRPr/>
            </a:pPr>
            <a:endParaRPr lang="is-IS" sz="2000" b="1" dirty="0">
              <a:solidFill>
                <a:srgbClr val="000000"/>
              </a:solidFill>
            </a:endParaRPr>
          </a:p>
          <a:p>
            <a:pPr marL="0" indent="0">
              <a:buNone/>
            </a:pPr>
            <a:endParaRPr lang="en-US" sz="2000" dirty="0">
              <a:solidFill>
                <a:srgbClr val="000000"/>
              </a:solidFill>
            </a:endParaRPr>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TextBox 5"/>
          <p:cNvSpPr txBox="1"/>
          <p:nvPr/>
        </p:nvSpPr>
        <p:spPr>
          <a:xfrm>
            <a:off x="6732419" y="1226891"/>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991778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Metabolome</a:t>
            </a:r>
            <a:r>
              <a:rPr lang="en-US" dirty="0" smtClean="0"/>
              <a:t> - subset</a:t>
            </a:r>
            <a:endParaRPr lang="en-US" dirty="0"/>
          </a:p>
        </p:txBody>
      </p:sp>
      <p:pic>
        <p:nvPicPr>
          <p:cNvPr id="6" name="Content Placeholder 5" descr="fig5_metabolom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26" t="50966" r="-223"/>
          <a:stretch/>
        </p:blipFill>
        <p:spPr>
          <a:xfrm>
            <a:off x="772664" y="2013945"/>
            <a:ext cx="7689420" cy="3732855"/>
          </a:xfrm>
        </p:spPr>
      </p:pic>
      <p:sp>
        <p:nvSpPr>
          <p:cNvPr id="4" name="Date Placeholder 3"/>
          <p:cNvSpPr>
            <a:spLocks noGrp="1"/>
          </p:cNvSpPr>
          <p:nvPr>
            <p:ph type="dt" sz="half" idx="10"/>
          </p:nvPr>
        </p:nvSpPr>
        <p:spPr/>
        <p:txBody>
          <a:bodyPr/>
          <a:lstStyle/>
          <a:p>
            <a:r>
              <a:rPr lang="en-CA" smtClean="0"/>
              <a:t>Sept 2018</a:t>
            </a:r>
            <a:endParaRPr lang="en-US"/>
          </a:p>
        </p:txBody>
      </p:sp>
      <p:sp>
        <p:nvSpPr>
          <p:cNvPr id="5" name="Footer Placeholder 4"/>
          <p:cNvSpPr>
            <a:spLocks noGrp="1"/>
          </p:cNvSpPr>
          <p:nvPr>
            <p:ph type="ftr" sz="quarter" idx="11"/>
          </p:nvPr>
        </p:nvSpPr>
        <p:spPr/>
        <p:txBody>
          <a:bodyPr/>
          <a:lstStyle/>
          <a:p>
            <a:r>
              <a:rPr lang="en-US" smtClean="0"/>
              <a:t>SUNY Buffalo WHI</a:t>
            </a:r>
            <a:endParaRPr lang="en-US"/>
          </a:p>
        </p:txBody>
      </p:sp>
      <p:sp>
        <p:nvSpPr>
          <p:cNvPr id="7" name="TextBox 6"/>
          <p:cNvSpPr txBox="1"/>
          <p:nvPr/>
        </p:nvSpPr>
        <p:spPr>
          <a:xfrm>
            <a:off x="2578666" y="1372562"/>
            <a:ext cx="827458" cy="369332"/>
          </a:xfrm>
          <a:prstGeom prst="rect">
            <a:avLst/>
          </a:prstGeom>
          <a:noFill/>
        </p:spPr>
        <p:txBody>
          <a:bodyPr wrap="none" rtlCol="0">
            <a:spAutoFit/>
          </a:bodyPr>
          <a:lstStyle/>
          <a:p>
            <a:r>
              <a:rPr lang="en-US" dirty="0" smtClean="0"/>
              <a:t>GC-MS</a:t>
            </a:r>
            <a:endParaRPr lang="en-US" dirty="0"/>
          </a:p>
        </p:txBody>
      </p:sp>
      <p:sp>
        <p:nvSpPr>
          <p:cNvPr id="8" name="TextBox 7"/>
          <p:cNvSpPr txBox="1"/>
          <p:nvPr/>
        </p:nvSpPr>
        <p:spPr>
          <a:xfrm>
            <a:off x="6374554" y="1422340"/>
            <a:ext cx="659155" cy="369332"/>
          </a:xfrm>
          <a:prstGeom prst="rect">
            <a:avLst/>
          </a:prstGeom>
          <a:noFill/>
        </p:spPr>
        <p:txBody>
          <a:bodyPr wrap="none" rtlCol="0">
            <a:spAutoFit/>
          </a:bodyPr>
          <a:lstStyle/>
          <a:p>
            <a:r>
              <a:rPr lang="en-US" dirty="0" smtClean="0"/>
              <a:t>NMR</a:t>
            </a:r>
            <a:endParaRPr lang="en-US" dirty="0"/>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3917242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911412"/>
            <a:ext cx="8079912" cy="3660588"/>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7" name="TextBox 6"/>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86383858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6263" b="295"/>
          <a:stretch/>
        </p:blipFill>
        <p:spPr>
          <a:xfrm>
            <a:off x="905435" y="1628588"/>
            <a:ext cx="7312212" cy="3787062"/>
          </a:xfrm>
        </p:spPr>
      </p:pic>
      <p:sp>
        <p:nvSpPr>
          <p:cNvPr id="2" name="Title 1"/>
          <p:cNvSpPr>
            <a:spLocks noGrp="1"/>
          </p:cNvSpPr>
          <p:nvPr>
            <p:ph type="title"/>
          </p:nvPr>
        </p:nvSpPr>
        <p:spPr/>
        <p:txBody>
          <a:bodyPr/>
          <a:lstStyle/>
          <a:p>
            <a:r>
              <a:rPr lang="en-US" dirty="0" smtClean="0"/>
              <a:t>Effect sizes are </a:t>
            </a:r>
            <a:r>
              <a:rPr lang="en-US" smtClean="0"/>
              <a:t>(more) </a:t>
            </a:r>
            <a:r>
              <a:rPr lang="en-US" dirty="0" smtClean="0"/>
              <a:t>stable estimates</a:t>
            </a:r>
            <a:endParaRPr lang="en-US" dirty="0"/>
          </a:p>
        </p:txBody>
      </p:sp>
      <p:sp>
        <p:nvSpPr>
          <p:cNvPr id="5" name="TextBox 4"/>
          <p:cNvSpPr txBox="1"/>
          <p:nvPr/>
        </p:nvSpPr>
        <p:spPr>
          <a:xfrm>
            <a:off x="2271059" y="1649500"/>
            <a:ext cx="748672" cy="369332"/>
          </a:xfrm>
          <a:prstGeom prst="rect">
            <a:avLst/>
          </a:prstGeom>
          <a:noFill/>
        </p:spPr>
        <p:txBody>
          <a:bodyPr wrap="none" rtlCol="0">
            <a:spAutoFit/>
          </a:bodyPr>
          <a:lstStyle/>
          <a:p>
            <a:r>
              <a:rPr lang="en-US" dirty="0" smtClean="0"/>
              <a:t>E &gt;= 1</a:t>
            </a:r>
            <a:endParaRPr lang="en-US" dirty="0"/>
          </a:p>
        </p:txBody>
      </p:sp>
      <p:sp>
        <p:nvSpPr>
          <p:cNvPr id="7" name="TextBox 6"/>
          <p:cNvSpPr txBox="1"/>
          <p:nvPr/>
        </p:nvSpPr>
        <p:spPr>
          <a:xfrm>
            <a:off x="6352989" y="1701509"/>
            <a:ext cx="748672" cy="369332"/>
          </a:xfrm>
          <a:prstGeom prst="rect">
            <a:avLst/>
          </a:prstGeom>
          <a:noFill/>
        </p:spPr>
        <p:txBody>
          <a:bodyPr wrap="none" rtlCol="0">
            <a:spAutoFit/>
          </a:bodyPr>
          <a:lstStyle/>
          <a:p>
            <a:r>
              <a:rPr lang="en-US" dirty="0" smtClean="0"/>
              <a:t>E &gt;= 2</a:t>
            </a:r>
            <a:endParaRPr lang="en-US" dirty="0"/>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8" name="TextBox 7"/>
          <p:cNvSpPr txBox="1"/>
          <p:nvPr/>
        </p:nvSpPr>
        <p:spPr>
          <a:xfrm>
            <a:off x="6729251" y="6079351"/>
            <a:ext cx="1865790" cy="276999"/>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endParaRPr lang="en-US" sz="1200" dirty="0">
              <a:solidFill>
                <a:schemeClr val="tx1">
                  <a:lumMod val="50000"/>
                  <a:lumOff val="50000"/>
                </a:schemeClr>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84858526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Multivariate and </a:t>
            </a:r>
            <a:r>
              <a:rPr lang="en-CA" dirty="0" err="1" smtClean="0"/>
              <a:t>univariate</a:t>
            </a:r>
            <a:r>
              <a:rPr lang="en-CA" dirty="0" smtClean="0"/>
              <a:t> methods often disagree</a:t>
            </a:r>
            <a:endParaRPr lang="en-US" dirty="0"/>
          </a:p>
        </p:txBody>
      </p:sp>
      <p:sp>
        <p:nvSpPr>
          <p:cNvPr id="3" name="Content Placeholder 2"/>
          <p:cNvSpPr>
            <a:spLocks noGrp="1"/>
          </p:cNvSpPr>
          <p:nvPr>
            <p:ph idx="1"/>
          </p:nvPr>
        </p:nvSpPr>
        <p:spPr/>
        <p:txBody>
          <a:bodyPr/>
          <a:lstStyle/>
          <a:p>
            <a:r>
              <a:rPr lang="en-US" sz="2400" dirty="0" smtClean="0"/>
              <a:t>Multivariate group differences driven by the most abundant features in the groups</a:t>
            </a:r>
          </a:p>
          <a:p>
            <a:pPr lvl="1"/>
            <a:r>
              <a:rPr lang="en-US" sz="2000" dirty="0" smtClean="0"/>
              <a:t>Distance/dissimilarity metrics sensitive to abundance, read depth, </a:t>
            </a:r>
            <a:r>
              <a:rPr lang="en-US" sz="2000" dirty="0" err="1" smtClean="0"/>
              <a:t>subsetting</a:t>
            </a:r>
            <a:r>
              <a:rPr lang="en-US" sz="2000" dirty="0" smtClean="0"/>
              <a:t>, other confounders </a:t>
            </a:r>
            <a:r>
              <a:rPr lang="en-US" sz="1200" dirty="0">
                <a:solidFill>
                  <a:schemeClr val="bg1">
                    <a:lumMod val="75000"/>
                  </a:schemeClr>
                </a:solidFill>
              </a:rPr>
              <a:t>(</a:t>
            </a:r>
            <a:r>
              <a:rPr lang="en-US" sz="1200" dirty="0" err="1" smtClean="0">
                <a:solidFill>
                  <a:schemeClr val="bg1">
                    <a:lumMod val="75000"/>
                  </a:schemeClr>
                </a:solidFill>
              </a:rPr>
              <a:t>Lozupone</a:t>
            </a:r>
            <a:r>
              <a:rPr lang="en-US" sz="1200" dirty="0" smtClean="0">
                <a:solidFill>
                  <a:schemeClr val="bg1">
                    <a:lumMod val="75000"/>
                  </a:schemeClr>
                </a:solidFill>
              </a:rPr>
              <a:t> AEM 2005,  </a:t>
            </a:r>
            <a:r>
              <a:rPr lang="en-US" sz="1200" dirty="0" err="1" smtClean="0">
                <a:solidFill>
                  <a:schemeClr val="bg1">
                    <a:lumMod val="75000"/>
                  </a:schemeClr>
                </a:solidFill>
              </a:rPr>
              <a:t>Gorvitovskaia</a:t>
            </a:r>
            <a:r>
              <a:rPr lang="en-US" sz="1200" dirty="0" smtClean="0">
                <a:solidFill>
                  <a:schemeClr val="bg1">
                    <a:lumMod val="75000"/>
                  </a:schemeClr>
                </a:solidFill>
              </a:rPr>
              <a:t> </a:t>
            </a:r>
            <a:r>
              <a:rPr lang="en-US" sz="1200" dirty="0" err="1" smtClean="0">
                <a:solidFill>
                  <a:schemeClr val="bg1">
                    <a:lumMod val="75000"/>
                  </a:schemeClr>
                </a:solidFill>
              </a:rPr>
              <a:t>Microbiome</a:t>
            </a:r>
            <a:r>
              <a:rPr lang="en-US" sz="1200" dirty="0" smtClean="0">
                <a:solidFill>
                  <a:schemeClr val="bg1">
                    <a:lumMod val="75000"/>
                  </a:schemeClr>
                </a:solidFill>
              </a:rPr>
              <a:t> 2016, Wong </a:t>
            </a:r>
            <a:r>
              <a:rPr lang="en-US" sz="1200" dirty="0" err="1" smtClean="0">
                <a:solidFill>
                  <a:schemeClr val="bg1">
                    <a:lumMod val="75000"/>
                  </a:schemeClr>
                </a:solidFill>
              </a:rPr>
              <a:t>PLoS</a:t>
            </a:r>
            <a:r>
              <a:rPr lang="en-US" sz="1200" dirty="0" smtClean="0">
                <a:solidFill>
                  <a:schemeClr val="bg1">
                    <a:lumMod val="75000"/>
                  </a:schemeClr>
                </a:solidFill>
              </a:rPr>
              <a:t> ONE 2016)</a:t>
            </a:r>
          </a:p>
          <a:p>
            <a:r>
              <a:rPr lang="en-US" sz="2400" dirty="0" smtClean="0"/>
              <a:t>Between group </a:t>
            </a:r>
            <a:r>
              <a:rPr lang="en-US" sz="2400" dirty="0" err="1"/>
              <a:t>u</a:t>
            </a:r>
            <a:r>
              <a:rPr lang="en-US" sz="2400" dirty="0" err="1" smtClean="0"/>
              <a:t>nivariate</a:t>
            </a:r>
            <a:r>
              <a:rPr lang="en-US" sz="2400" dirty="0" smtClean="0"/>
              <a:t> differences are usually the rarest</a:t>
            </a:r>
            <a:endParaRPr lang="en-US" sz="2000" dirty="0" smtClean="0"/>
          </a:p>
          <a:p>
            <a:pPr lvl="1"/>
            <a:r>
              <a:rPr lang="en-US" sz="2000" dirty="0"/>
              <a:t>FP rates driven by </a:t>
            </a:r>
            <a:r>
              <a:rPr lang="en-US" sz="2000" dirty="0" err="1"/>
              <a:t>sparsity</a:t>
            </a:r>
            <a:r>
              <a:rPr lang="en-US" sz="2000" dirty="0"/>
              <a:t> </a:t>
            </a:r>
            <a:r>
              <a:rPr lang="en-US" sz="1200" dirty="0">
                <a:solidFill>
                  <a:schemeClr val="bg1">
                    <a:lumMod val="75000"/>
                  </a:schemeClr>
                </a:solidFill>
              </a:rPr>
              <a:t>(</a:t>
            </a:r>
            <a:r>
              <a:rPr lang="en-US" sz="1200" dirty="0" err="1">
                <a:solidFill>
                  <a:schemeClr val="bg1">
                    <a:lumMod val="75000"/>
                  </a:schemeClr>
                </a:solidFill>
              </a:rPr>
              <a:t>Thorsen</a:t>
            </a:r>
            <a:r>
              <a:rPr lang="en-US" sz="1200" dirty="0">
                <a:solidFill>
                  <a:schemeClr val="bg1">
                    <a:lumMod val="75000"/>
                  </a:schemeClr>
                </a:solidFill>
              </a:rPr>
              <a:t> </a:t>
            </a:r>
            <a:r>
              <a:rPr lang="en-US" sz="1200" dirty="0" err="1">
                <a:solidFill>
                  <a:schemeClr val="bg1">
                    <a:lumMod val="75000"/>
                  </a:schemeClr>
                </a:solidFill>
              </a:rPr>
              <a:t>Microbiome</a:t>
            </a:r>
            <a:r>
              <a:rPr lang="en-US" sz="1200" dirty="0">
                <a:solidFill>
                  <a:schemeClr val="bg1">
                    <a:lumMod val="75000"/>
                  </a:schemeClr>
                </a:solidFill>
              </a:rPr>
              <a:t> 2016)</a:t>
            </a:r>
          </a:p>
          <a:p>
            <a:pPr lvl="1"/>
            <a:r>
              <a:rPr lang="en-US" sz="2000" dirty="0" smtClean="0"/>
              <a:t>FP rates not grounded in reality </a:t>
            </a:r>
            <a:r>
              <a:rPr lang="en-US" sz="1200" dirty="0" smtClean="0">
                <a:solidFill>
                  <a:schemeClr val="bg1">
                    <a:lumMod val="75000"/>
                  </a:schemeClr>
                </a:solidFill>
              </a:rPr>
              <a:t>(</a:t>
            </a:r>
            <a:r>
              <a:rPr lang="en-US" sz="1200" dirty="0" err="1" smtClean="0">
                <a:solidFill>
                  <a:schemeClr val="bg1">
                    <a:lumMod val="75000"/>
                  </a:schemeClr>
                </a:solidFill>
              </a:rPr>
              <a:t>Hawindel</a:t>
            </a:r>
            <a:r>
              <a:rPr lang="en-US" sz="1200" dirty="0" smtClean="0">
                <a:solidFill>
                  <a:schemeClr val="bg1">
                    <a:lumMod val="75000"/>
                  </a:schemeClr>
                </a:solidFill>
              </a:rPr>
              <a:t> Brief </a:t>
            </a:r>
            <a:r>
              <a:rPr lang="en-US" sz="1200" dirty="0" err="1" smtClean="0">
                <a:solidFill>
                  <a:schemeClr val="bg1">
                    <a:lumMod val="75000"/>
                  </a:schemeClr>
                </a:solidFill>
              </a:rPr>
              <a:t>Bioinfo</a:t>
            </a:r>
            <a:r>
              <a:rPr lang="en-US" sz="1200" dirty="0" smtClean="0">
                <a:solidFill>
                  <a:schemeClr val="bg1">
                    <a:lumMod val="75000"/>
                  </a:schemeClr>
                </a:solidFill>
              </a:rPr>
              <a:t> 2017)</a:t>
            </a:r>
          </a:p>
        </p:txBody>
      </p:sp>
      <p:sp>
        <p:nvSpPr>
          <p:cNvPr id="4" name="Footer Placeholder 3"/>
          <p:cNvSpPr>
            <a:spLocks noGrp="1"/>
          </p:cNvSpPr>
          <p:nvPr>
            <p:ph type="ftr" sz="quarter" idx="11"/>
          </p:nvPr>
        </p:nvSpPr>
        <p:spPr/>
        <p:txBody>
          <a:bodyPr/>
          <a:lstStyle/>
          <a:p>
            <a:r>
              <a:rPr lang="it-IT" smtClean="0"/>
              <a:t>SUNY Buffalo WHI</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6" name="Date Placeholder 5"/>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6417070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0 in the room</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r>
              <a:rPr lang="en-US" sz="2000" dirty="0" smtClean="0"/>
              <a:t>0 count can be real – or a non-detect</a:t>
            </a:r>
          </a:p>
          <a:p>
            <a:r>
              <a:rPr lang="en-US" sz="2000" dirty="0" smtClean="0"/>
              <a:t>0 count is often not 0 probability to detect the count</a:t>
            </a:r>
          </a:p>
          <a:p>
            <a:r>
              <a:rPr lang="en-US" sz="2000" dirty="0" smtClean="0"/>
              <a:t>Sequencing instruments deliver scaled probabilities</a:t>
            </a:r>
          </a:p>
          <a:p>
            <a:pPr marL="457200" lvl="1" indent="0">
              <a:buNone/>
            </a:pPr>
            <a:r>
              <a:rPr lang="en-US" sz="1800" i="1" dirty="0"/>
              <a:t>X</a:t>
            </a:r>
            <a:r>
              <a:rPr lang="en-US" sz="1800" dirty="0" smtClean="0"/>
              <a:t>=[</a:t>
            </a:r>
            <a:r>
              <a:rPr lang="en-US" sz="1800" i="1" dirty="0" smtClean="0"/>
              <a:t>x</a:t>
            </a:r>
            <a:r>
              <a:rPr lang="en-US" sz="1800" i="1" baseline="-25000" dirty="0" smtClean="0"/>
              <a:t>1</a:t>
            </a:r>
            <a:r>
              <a:rPr lang="en-US" sz="1800" i="1" dirty="0" smtClean="0"/>
              <a:t>,x</a:t>
            </a:r>
            <a:r>
              <a:rPr lang="en-US" sz="1800" i="1" baseline="-25000" dirty="0" smtClean="0"/>
              <a:t>2</a:t>
            </a:r>
            <a:r>
              <a:rPr lang="en-US" sz="1800" i="1" dirty="0" smtClean="0"/>
              <a:t>,x</a:t>
            </a:r>
            <a:r>
              <a:rPr lang="en-US" sz="1800" i="1" baseline="-25000" dirty="0" smtClean="0"/>
              <a:t>i</a:t>
            </a:r>
            <a:r>
              <a:rPr lang="en-US" sz="1800" i="1" dirty="0" smtClean="0"/>
              <a:t> </a:t>
            </a:r>
            <a:r>
              <a:rPr lang="is-IS" sz="1800" i="1" dirty="0"/>
              <a:t>… </a:t>
            </a:r>
            <a:r>
              <a:rPr lang="is-IS" sz="1800" i="1" dirty="0" smtClean="0"/>
              <a:t>x</a:t>
            </a:r>
            <a:r>
              <a:rPr lang="is-IS" sz="1800" i="1" baseline="-25000" dirty="0" smtClean="0"/>
              <a:t>D</a:t>
            </a:r>
            <a:r>
              <a:rPr lang="is-IS" sz="1800" dirty="0" smtClean="0"/>
              <a:t>] = </a:t>
            </a:r>
            <a:r>
              <a:rPr lang="en-US" sz="1800" dirty="0" smtClean="0"/>
              <a:t>[</a:t>
            </a:r>
            <a:r>
              <a:rPr lang="en-US" sz="1800" i="1" dirty="0" smtClean="0"/>
              <a:t>p</a:t>
            </a:r>
            <a:r>
              <a:rPr lang="en-US" sz="1800" i="1" baseline="-25000" dirty="0" smtClean="0"/>
              <a:t>1</a:t>
            </a:r>
            <a:r>
              <a:rPr lang="en-US" sz="1800" i="1" dirty="0" smtClean="0"/>
              <a:t>,p</a:t>
            </a:r>
            <a:r>
              <a:rPr lang="en-US" sz="1800" i="1" baseline="-25000" dirty="0" smtClean="0"/>
              <a:t>2</a:t>
            </a:r>
            <a:r>
              <a:rPr lang="en-US" sz="1800" i="1" dirty="0" smtClean="0"/>
              <a:t>,p</a:t>
            </a:r>
            <a:r>
              <a:rPr lang="en-US" sz="1800" i="1" baseline="-25000" dirty="0" smtClean="0"/>
              <a:t>i</a:t>
            </a:r>
            <a:r>
              <a:rPr lang="en-US" sz="1800" i="1" dirty="0" smtClean="0"/>
              <a:t> </a:t>
            </a:r>
            <a:r>
              <a:rPr lang="is-IS" sz="1800" i="1" dirty="0"/>
              <a:t>… </a:t>
            </a:r>
            <a:r>
              <a:rPr lang="is-IS" sz="1800" i="1" dirty="0" smtClean="0"/>
              <a:t>p</a:t>
            </a:r>
            <a:r>
              <a:rPr lang="is-IS" sz="1800" i="1" baseline="-25000" dirty="0" smtClean="0"/>
              <a:t>D</a:t>
            </a:r>
            <a:r>
              <a:rPr lang="is-IS" sz="1800" dirty="0" smtClean="0"/>
              <a:t>]</a:t>
            </a:r>
            <a:r>
              <a:rPr lang="en-US" sz="1800" i="1" dirty="0" smtClean="0"/>
              <a:t>α</a:t>
            </a:r>
            <a:r>
              <a:rPr lang="en-US" sz="1800" dirty="0" smtClean="0"/>
              <a:t> ; </a:t>
            </a:r>
            <a:r>
              <a:rPr lang="en-US" sz="1800" i="1" dirty="0"/>
              <a:t>α</a:t>
            </a:r>
            <a:r>
              <a:rPr lang="en-US" sz="1800" dirty="0"/>
              <a:t>=</a:t>
            </a:r>
            <a:r>
              <a:rPr lang="en-US" sz="1800" b="1" dirty="0" smtClean="0"/>
              <a:t>Σ</a:t>
            </a:r>
            <a:r>
              <a:rPr lang="en-US" sz="1800" i="1" dirty="0" smtClean="0"/>
              <a:t>X; </a:t>
            </a:r>
            <a:r>
              <a:rPr lang="en-US" sz="1800" b="1" dirty="0" smtClean="0"/>
              <a:t>Σ</a:t>
            </a:r>
            <a:r>
              <a:rPr lang="en-US" sz="1800" i="1" dirty="0" smtClean="0"/>
              <a:t>P</a:t>
            </a:r>
            <a:r>
              <a:rPr lang="en-US" sz="1800" dirty="0" smtClean="0"/>
              <a:t>=1</a:t>
            </a:r>
            <a:endParaRPr lang="is-IS" sz="1800" dirty="0"/>
          </a:p>
          <a:p>
            <a:pPr marL="457200" lvl="1" indent="0">
              <a:buNone/>
            </a:pPr>
            <a:r>
              <a:rPr lang="en-US" sz="1800" i="1" dirty="0" smtClean="0"/>
              <a:t>x</a:t>
            </a:r>
            <a:r>
              <a:rPr lang="en-US" sz="1800" i="1" baseline="-25000" dirty="0" smtClean="0"/>
              <a:t>i</a:t>
            </a:r>
            <a:r>
              <a:rPr lang="en-US" sz="1800" dirty="0" smtClean="0"/>
              <a:t> = ( </a:t>
            </a:r>
            <a:r>
              <a:rPr lang="en-US" sz="1800" i="1" dirty="0" smtClean="0"/>
              <a:t>P</a:t>
            </a:r>
            <a:r>
              <a:rPr lang="en-US" sz="1800" i="1" baseline="-25000" dirty="0" smtClean="0"/>
              <a:t>i</a:t>
            </a:r>
            <a:r>
              <a:rPr lang="en-US" sz="1800" dirty="0" smtClean="0"/>
              <a:t> |</a:t>
            </a:r>
            <a:r>
              <a:rPr lang="en-US" sz="1800" i="1" dirty="0" smtClean="0"/>
              <a:t> 𝑓</a:t>
            </a:r>
            <a:r>
              <a:rPr lang="en-US" sz="1800" i="1" baseline="-25000" dirty="0" err="1" smtClean="0"/>
              <a:t>i</a:t>
            </a:r>
            <a:r>
              <a:rPr lang="en-US" sz="1800" i="1" baseline="-25000" dirty="0" smtClean="0"/>
              <a:t> </a:t>
            </a:r>
            <a:r>
              <a:rPr lang="en-US" sz="1800" dirty="0" smtClean="0"/>
              <a:t>)</a:t>
            </a:r>
            <a:r>
              <a:rPr lang="en-US" sz="1800" i="1" dirty="0" smtClean="0"/>
              <a:t>α</a:t>
            </a:r>
          </a:p>
          <a:p>
            <a:pPr marL="457200" lvl="1" indent="0">
              <a:buNone/>
            </a:pPr>
            <a:endParaRPr lang="en-US" sz="2600" i="1"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4"/>
          <p:cNvSpPr txBox="1"/>
          <p:nvPr/>
        </p:nvSpPr>
        <p:spPr>
          <a:xfrm>
            <a:off x="6191833" y="5968925"/>
            <a:ext cx="2146742" cy="523220"/>
          </a:xfrm>
          <a:prstGeom prst="rect">
            <a:avLst/>
          </a:prstGeom>
          <a:noFill/>
        </p:spPr>
        <p:txBody>
          <a:bodyPr wrap="none" rtlCol="0">
            <a:spAutoFit/>
          </a:bodyPr>
          <a:lstStyle/>
          <a:p>
            <a:r>
              <a:rPr lang="en-US" sz="1400" dirty="0" err="1" smtClean="0">
                <a:solidFill>
                  <a:schemeClr val="bg1">
                    <a:lumMod val="50000"/>
                  </a:schemeClr>
                </a:solidFill>
              </a:rPr>
              <a:t>Fernandes</a:t>
            </a:r>
            <a:r>
              <a:rPr lang="en-US" sz="1400" dirty="0" smtClean="0">
                <a:solidFill>
                  <a:schemeClr val="bg1">
                    <a:lumMod val="50000"/>
                  </a:schemeClr>
                </a:solidFill>
              </a:rPr>
              <a:t>, </a:t>
            </a:r>
            <a:r>
              <a:rPr lang="en-US" sz="1400" dirty="0" err="1" smtClean="0">
                <a:solidFill>
                  <a:schemeClr val="bg1">
                    <a:lumMod val="50000"/>
                  </a:schemeClr>
                </a:solidFill>
              </a:rPr>
              <a:t>PLoS</a:t>
            </a:r>
            <a:r>
              <a:rPr lang="en-US" sz="1400" dirty="0" smtClean="0">
                <a:solidFill>
                  <a:schemeClr val="bg1">
                    <a:lumMod val="50000"/>
                  </a:schemeClr>
                </a:solidFill>
              </a:rPr>
              <a:t> ONE 2013</a:t>
            </a:r>
          </a:p>
          <a:p>
            <a:r>
              <a:rPr lang="en-US" sz="1400" dirty="0" smtClean="0">
                <a:solidFill>
                  <a:schemeClr val="bg1">
                    <a:lumMod val="50000"/>
                  </a:schemeClr>
                </a:solidFill>
              </a:rPr>
              <a:t>Gloor, </a:t>
            </a:r>
            <a:r>
              <a:rPr lang="en-US" sz="1400" dirty="0" err="1" smtClean="0">
                <a:solidFill>
                  <a:schemeClr val="bg1">
                    <a:lumMod val="50000"/>
                  </a:schemeClr>
                </a:solidFill>
              </a:rPr>
              <a:t>Aus</a:t>
            </a:r>
            <a:r>
              <a:rPr lang="en-US" sz="14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7F7F7F"/>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19" name="Date Placeholder 18"/>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06790474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ALDEx2</a:t>
            </a:r>
            <a:endParaRPr lang="en-US" dirty="0"/>
          </a:p>
        </p:txBody>
      </p:sp>
      <p:sp>
        <p:nvSpPr>
          <p:cNvPr id="3" name="Content Placeholder 2"/>
          <p:cNvSpPr>
            <a:spLocks noGrp="1"/>
          </p:cNvSpPr>
          <p:nvPr>
            <p:ph idx="1"/>
          </p:nvPr>
        </p:nvSpPr>
        <p:spPr>
          <a:xfrm>
            <a:off x="457199" y="1075704"/>
            <a:ext cx="3860801" cy="2948742"/>
          </a:xfrm>
        </p:spPr>
        <p:txBody>
          <a:bodyPr>
            <a:normAutofit fontScale="92500" lnSpcReduction="10000"/>
          </a:bodyPr>
          <a:lstStyle/>
          <a:p>
            <a:r>
              <a:rPr lang="en-US" sz="2000" i="1" dirty="0" smtClean="0"/>
              <a:t>p</a:t>
            </a:r>
            <a:r>
              <a:rPr lang="en-US" sz="2000" i="1" baseline="-25000" dirty="0" smtClean="0"/>
              <a:t>i </a:t>
            </a:r>
            <a:r>
              <a:rPr lang="en-US" sz="2000" dirty="0"/>
              <a:t>= 0 is </a:t>
            </a:r>
            <a:r>
              <a:rPr lang="en-US" sz="2000" dirty="0" smtClean="0"/>
              <a:t>strong, invalid, assumption</a:t>
            </a:r>
            <a:endParaRPr lang="en-US" sz="2000" dirty="0"/>
          </a:p>
          <a:p>
            <a:r>
              <a:rPr lang="en-US" sz="2000" dirty="0" smtClean="0"/>
              <a:t>[</a:t>
            </a:r>
            <a:r>
              <a:rPr lang="en-US" sz="2000" i="1" dirty="0"/>
              <a:t>P</a:t>
            </a:r>
            <a:r>
              <a:rPr lang="en-US" sz="2000" i="1" baseline="-25000" dirty="0"/>
              <a:t>i </a:t>
            </a:r>
            <a:r>
              <a:rPr lang="en-US" sz="2000" dirty="0"/>
              <a:t>&gt;</a:t>
            </a:r>
            <a:r>
              <a:rPr lang="en-US" sz="2000" i="1" dirty="0"/>
              <a:t> </a:t>
            </a:r>
            <a:r>
              <a:rPr lang="en-US" sz="2000" dirty="0"/>
              <a:t>0,</a:t>
            </a:r>
            <a:r>
              <a:rPr lang="en-US" sz="2000" i="1" dirty="0"/>
              <a:t> P</a:t>
            </a:r>
            <a:r>
              <a:rPr lang="en-US" sz="2000" i="1" baseline="-25000" dirty="0"/>
              <a:t>i </a:t>
            </a:r>
            <a:r>
              <a:rPr lang="en-US" sz="2000" dirty="0"/>
              <a:t>→0</a:t>
            </a:r>
            <a:r>
              <a:rPr lang="en-US" sz="2000" dirty="0" smtClean="0"/>
              <a:t>]</a:t>
            </a:r>
          </a:p>
          <a:p>
            <a:r>
              <a:rPr lang="en-US" sz="2000" dirty="0" smtClean="0"/>
              <a:t>Generate </a:t>
            </a:r>
            <a:r>
              <a:rPr lang="en-US" sz="2000" dirty="0"/>
              <a:t>a Bayesian posterior distribution of probabilities for each count in each sample; *</a:t>
            </a:r>
            <a:r>
              <a:rPr lang="en-US" sz="2000" dirty="0" err="1"/>
              <a:t>lr</a:t>
            </a:r>
            <a:r>
              <a:rPr lang="en-US" sz="2000" dirty="0"/>
              <a:t> transform the distribution; perform analyses on each element in the distribution; report expected </a:t>
            </a:r>
            <a:r>
              <a:rPr lang="en-US" sz="2000" dirty="0" smtClean="0"/>
              <a:t>values</a:t>
            </a:r>
          </a:p>
          <a:p>
            <a:pPr marL="457200" lvl="1" indent="0">
              <a:buNone/>
            </a:pPr>
            <a:endParaRPr lang="en-US" sz="2600" dirty="0" smtClean="0"/>
          </a:p>
          <a:p>
            <a:endParaRPr lang="en-US" dirty="0" smtClean="0"/>
          </a:p>
          <a:p>
            <a:pPr marL="0" indent="0">
              <a:buNone/>
            </a:pPr>
            <a:endParaRPr lang="en-US" dirty="0"/>
          </a:p>
          <a:p>
            <a:endParaRPr lang="en-US" dirty="0" smtClean="0"/>
          </a:p>
          <a:p>
            <a:endParaRPr lang="en-US" dirty="0"/>
          </a:p>
          <a:p>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5" name="TextBox 4"/>
          <p:cNvSpPr txBox="1"/>
          <p:nvPr/>
        </p:nvSpPr>
        <p:spPr>
          <a:xfrm>
            <a:off x="6187204" y="6094740"/>
            <a:ext cx="1585603" cy="400110"/>
          </a:xfrm>
          <a:prstGeom prst="rect">
            <a:avLst/>
          </a:prstGeom>
          <a:noFill/>
        </p:spPr>
        <p:txBody>
          <a:bodyPr wrap="none" rtlCol="0">
            <a:spAutoFit/>
          </a:bodyPr>
          <a:lstStyle/>
          <a:p>
            <a:r>
              <a:rPr lang="en-US" sz="1000" dirty="0" err="1" smtClean="0">
                <a:solidFill>
                  <a:schemeClr val="bg1">
                    <a:lumMod val="50000"/>
                  </a:schemeClr>
                </a:solidFill>
              </a:rPr>
              <a:t>Fernandes</a:t>
            </a:r>
            <a:r>
              <a:rPr lang="en-US" sz="1000" dirty="0" smtClean="0">
                <a:solidFill>
                  <a:schemeClr val="bg1">
                    <a:lumMod val="50000"/>
                  </a:schemeClr>
                </a:solidFill>
              </a:rPr>
              <a:t>, </a:t>
            </a:r>
            <a:r>
              <a:rPr lang="en-US" sz="1000" dirty="0" err="1" smtClean="0">
                <a:solidFill>
                  <a:schemeClr val="bg1">
                    <a:lumMod val="50000"/>
                  </a:schemeClr>
                </a:solidFill>
              </a:rPr>
              <a:t>PLoS</a:t>
            </a:r>
            <a:r>
              <a:rPr lang="en-US" sz="1000" dirty="0" smtClean="0">
                <a:solidFill>
                  <a:schemeClr val="bg1">
                    <a:lumMod val="50000"/>
                  </a:schemeClr>
                </a:solidFill>
              </a:rPr>
              <a:t> ONE 2013</a:t>
            </a:r>
          </a:p>
          <a:p>
            <a:r>
              <a:rPr lang="en-US" sz="1000" dirty="0" smtClean="0">
                <a:solidFill>
                  <a:schemeClr val="bg1">
                    <a:lumMod val="50000"/>
                  </a:schemeClr>
                </a:solidFill>
              </a:rPr>
              <a:t>Gloor, </a:t>
            </a:r>
            <a:r>
              <a:rPr lang="en-US" sz="1000" dirty="0" err="1" smtClean="0">
                <a:solidFill>
                  <a:schemeClr val="bg1">
                    <a:lumMod val="50000"/>
                  </a:schemeClr>
                </a:solidFill>
              </a:rPr>
              <a:t>Aus</a:t>
            </a:r>
            <a:r>
              <a:rPr lang="en-US" sz="1000" dirty="0" smtClean="0">
                <a:solidFill>
                  <a:schemeClr val="bg1">
                    <a:lumMod val="50000"/>
                  </a:schemeClr>
                </a:solidFill>
              </a:rPr>
              <a:t> J. Stat. 2016</a:t>
            </a:r>
          </a:p>
        </p:txBody>
      </p:sp>
      <p:sp>
        <p:nvSpPr>
          <p:cNvPr id="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TextBox 6"/>
          <p:cNvSpPr txBox="1"/>
          <p:nvPr/>
        </p:nvSpPr>
        <p:spPr>
          <a:xfrm>
            <a:off x="6684038" y="1383905"/>
            <a:ext cx="1954381" cy="954107"/>
          </a:xfrm>
          <a:prstGeom prst="rect">
            <a:avLst/>
          </a:prstGeom>
          <a:noFill/>
        </p:spPr>
        <p:txBody>
          <a:bodyPr wrap="none" rtlCol="0">
            <a:spAutoFit/>
          </a:bodyPr>
          <a:lstStyle/>
          <a:p>
            <a:pPr marL="285750" indent="-285750">
              <a:buFont typeface="Arial"/>
              <a:buChar char="•"/>
            </a:pPr>
            <a:r>
              <a:rPr lang="en-US" sz="1400" dirty="0" smtClean="0"/>
              <a:t>Probabilities</a:t>
            </a:r>
            <a:endParaRPr lang="en-US" sz="1400" dirty="0"/>
          </a:p>
          <a:p>
            <a:pPr marL="285750" indent="-285750">
              <a:buFont typeface="Arial"/>
              <a:buChar char="•"/>
            </a:pPr>
            <a:r>
              <a:rPr lang="en-US" sz="1400" dirty="0" smtClean="0">
                <a:solidFill>
                  <a:srgbClr val="000000"/>
                </a:solidFill>
              </a:rPr>
              <a:t>Some invariant</a:t>
            </a:r>
          </a:p>
          <a:p>
            <a:pPr marL="285750" indent="-285750">
              <a:buFont typeface="Arial"/>
              <a:buChar char="•"/>
            </a:pPr>
            <a:r>
              <a:rPr lang="en-US" sz="1400" dirty="0" smtClean="0">
                <a:solidFill>
                  <a:srgbClr val="000000"/>
                </a:solidFill>
              </a:rPr>
              <a:t>Relative values</a:t>
            </a:r>
          </a:p>
          <a:p>
            <a:pPr marL="285750" indent="-285750">
              <a:buFont typeface="Arial"/>
              <a:buChar char="•"/>
            </a:pPr>
            <a:r>
              <a:rPr lang="en-US" sz="1400" dirty="0" smtClean="0">
                <a:solidFill>
                  <a:srgbClr val="000000"/>
                </a:solidFill>
              </a:rPr>
              <a:t>Multivariate Poisson</a:t>
            </a:r>
          </a:p>
        </p:txBody>
      </p:sp>
      <p:pic>
        <p:nvPicPr>
          <p:cNvPr id="9" name="Picture 8" descr="replicate_Eval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92627"/>
            <a:ext cx="3961190" cy="3961190"/>
          </a:xfrm>
          <a:prstGeom prst="rect">
            <a:avLst/>
          </a:prstGeom>
        </p:spPr>
      </p:pic>
      <p:pic>
        <p:nvPicPr>
          <p:cNvPr id="10" name="Picture 9" descr="replicate_lowEvalu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95" y="4031493"/>
            <a:ext cx="2518229" cy="2518229"/>
          </a:xfrm>
          <a:prstGeom prst="rect">
            <a:avLst/>
          </a:prstGeom>
        </p:spPr>
      </p:pic>
      <p:sp>
        <p:nvSpPr>
          <p:cNvPr id="11" name="Rectangle 10"/>
          <p:cNvSpPr/>
          <p:nvPr/>
        </p:nvSpPr>
        <p:spPr>
          <a:xfrm>
            <a:off x="5043714" y="4753429"/>
            <a:ext cx="374953" cy="254000"/>
          </a:xfrm>
          <a:prstGeom prst="rect">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95524" y="4523619"/>
            <a:ext cx="1548190" cy="2298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495524" y="5007429"/>
            <a:ext cx="1548190" cy="936172"/>
          </a:xfrm>
          <a:prstGeom prst="line">
            <a:avLst/>
          </a:prstGeom>
        </p:spPr>
        <p:style>
          <a:lnRef idx="2">
            <a:schemeClr val="accent1"/>
          </a:lnRef>
          <a:fillRef idx="0">
            <a:schemeClr val="accent1"/>
          </a:fillRef>
          <a:effectRef idx="1">
            <a:schemeClr val="accent1"/>
          </a:effectRef>
          <a:fontRef idx="minor">
            <a:schemeClr val="tx1"/>
          </a:fontRef>
        </p:style>
      </p:cxnSp>
      <p:sp>
        <p:nvSpPr>
          <p:cNvPr id="8" name="Date Placeholder 7"/>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64118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Normalizations don’t cut it by themselves (Simulated 4 feature dataset)</a:t>
            </a:r>
            <a:endParaRPr lang="en-US" sz="2000" dirty="0"/>
          </a:p>
        </p:txBody>
      </p:sp>
      <p:pic>
        <p:nvPicPr>
          <p:cNvPr id="5" name="Content Placeholder 4"/>
          <p:cNvPicPr>
            <a:picLocks noGrp="1" noChangeAspect="1"/>
          </p:cNvPicPr>
          <p:nvPr>
            <p:ph idx="1"/>
          </p:nvPr>
        </p:nvPicPr>
        <p:blipFill rotWithShape="1">
          <a:blip r:embed="rId2"/>
          <a:srcRect l="-2069" r="-2071"/>
          <a:stretch/>
        </p:blipFill>
        <p:spPr>
          <a:xfrm>
            <a:off x="350762" y="980104"/>
            <a:ext cx="3519713" cy="5501482"/>
          </a:xfrm>
        </p:spPr>
      </p:pic>
      <p:sp>
        <p:nvSpPr>
          <p:cNvPr id="4" name="Footer Placeholder 3"/>
          <p:cNvSpPr>
            <a:spLocks noGrp="1"/>
          </p:cNvSpPr>
          <p:nvPr>
            <p:ph type="ftr" sz="quarter" idx="11"/>
          </p:nvPr>
        </p:nvSpPr>
        <p:spPr/>
        <p:txBody>
          <a:bodyPr/>
          <a:lstStyle/>
          <a:p>
            <a:r>
              <a:rPr lang="en-US" sz="2000" smtClean="0"/>
              <a:t>SUNY Buffalo WHI</a:t>
            </a:r>
            <a:endParaRPr lang="en-US" sz="2000"/>
          </a:p>
        </p:txBody>
      </p:sp>
      <p:sp>
        <p:nvSpPr>
          <p:cNvPr id="3" name="TextBox 2"/>
          <p:cNvSpPr txBox="1"/>
          <p:nvPr/>
        </p:nvSpPr>
        <p:spPr>
          <a:xfrm>
            <a:off x="4728657" y="1336097"/>
            <a:ext cx="2831875" cy="4708981"/>
          </a:xfrm>
          <a:prstGeom prst="rect">
            <a:avLst/>
          </a:prstGeom>
          <a:noFill/>
        </p:spPr>
        <p:txBody>
          <a:bodyPr wrap="none" rtlCol="0">
            <a:spAutoFit/>
          </a:bodyPr>
          <a:lstStyle/>
          <a:p>
            <a:r>
              <a:rPr lang="en-US" sz="2000" dirty="0" smtClean="0"/>
              <a:t>What we want to explore</a:t>
            </a:r>
          </a:p>
          <a:p>
            <a:endParaRPr lang="en-US" sz="2000" dirty="0"/>
          </a:p>
          <a:p>
            <a:endParaRPr lang="en-US" sz="2000" dirty="0" smtClean="0"/>
          </a:p>
          <a:p>
            <a:endParaRPr lang="en-US" sz="2000" dirty="0" smtClean="0"/>
          </a:p>
          <a:p>
            <a:endParaRPr lang="en-US" sz="2000" dirty="0" smtClean="0"/>
          </a:p>
          <a:p>
            <a:r>
              <a:rPr lang="en-US" sz="2000" dirty="0" smtClean="0"/>
              <a:t>What we have</a:t>
            </a:r>
          </a:p>
          <a:p>
            <a:endParaRPr lang="en-US" sz="2000" dirty="0" smtClean="0"/>
          </a:p>
          <a:p>
            <a:endParaRPr lang="en-US" sz="2000" dirty="0"/>
          </a:p>
          <a:p>
            <a:endParaRPr lang="en-US" sz="2000" dirty="0" smtClean="0"/>
          </a:p>
          <a:p>
            <a:r>
              <a:rPr lang="en-US" sz="2000" dirty="0" smtClean="0"/>
              <a:t>Normalized counts</a:t>
            </a:r>
          </a:p>
          <a:p>
            <a:endParaRPr lang="en-US" sz="2000" dirty="0"/>
          </a:p>
          <a:p>
            <a:endParaRPr lang="en-US" sz="2000" dirty="0" smtClean="0"/>
          </a:p>
          <a:p>
            <a:endParaRPr lang="en-US" sz="2000" dirty="0" smtClean="0"/>
          </a:p>
          <a:p>
            <a:endParaRPr lang="en-US" sz="2000" dirty="0" smtClean="0"/>
          </a:p>
          <a:p>
            <a:r>
              <a:rPr lang="en-US" sz="2000" dirty="0" smtClean="0"/>
              <a:t>CLR transformed</a:t>
            </a:r>
            <a:endParaRPr lang="en-US" sz="2000" dirty="0"/>
          </a:p>
        </p:txBody>
      </p:sp>
      <p:pic>
        <p:nvPicPr>
          <p:cNvPr id="6" name="Picture 5"/>
          <p:cNvPicPr>
            <a:picLocks noChangeAspect="1"/>
          </p:cNvPicPr>
          <p:nvPr/>
        </p:nvPicPr>
        <p:blipFill>
          <a:blip r:embed="rId3"/>
          <a:stretch>
            <a:fillRect/>
          </a:stretch>
        </p:blipFill>
        <p:spPr>
          <a:xfrm>
            <a:off x="7273274" y="2457143"/>
            <a:ext cx="1104900" cy="393700"/>
          </a:xfrm>
          <a:prstGeom prst="rect">
            <a:avLst/>
          </a:prstGeom>
        </p:spPr>
      </p:pic>
      <p:pic>
        <p:nvPicPr>
          <p:cNvPr id="7" name="Picture 6"/>
          <p:cNvPicPr>
            <a:picLocks noChangeAspect="1"/>
          </p:cNvPicPr>
          <p:nvPr/>
        </p:nvPicPr>
        <p:blipFill>
          <a:blip r:embed="rId4"/>
          <a:stretch>
            <a:fillRect/>
          </a:stretch>
        </p:blipFill>
        <p:spPr>
          <a:xfrm>
            <a:off x="7338585" y="3920368"/>
            <a:ext cx="1143000" cy="723900"/>
          </a:xfrm>
          <a:prstGeom prst="rect">
            <a:avLst/>
          </a:prstGeom>
        </p:spPr>
      </p:pic>
      <p:pic>
        <p:nvPicPr>
          <p:cNvPr id="8" name="Picture 7"/>
          <p:cNvPicPr>
            <a:picLocks noChangeAspect="1"/>
          </p:cNvPicPr>
          <p:nvPr/>
        </p:nvPicPr>
        <p:blipFill>
          <a:blip r:embed="rId5"/>
          <a:stretch>
            <a:fillRect/>
          </a:stretch>
        </p:blipFill>
        <p:spPr>
          <a:xfrm>
            <a:off x="6851147" y="5638678"/>
            <a:ext cx="2120900" cy="406400"/>
          </a:xfrm>
          <a:prstGeom prst="rect">
            <a:avLst/>
          </a:prstGeom>
        </p:spPr>
      </p:pic>
      <p:pic>
        <p:nvPicPr>
          <p:cNvPr id="9" name="Picture 8"/>
          <p:cNvPicPr>
            <a:picLocks noChangeAspect="1"/>
          </p:cNvPicPr>
          <p:nvPr/>
        </p:nvPicPr>
        <p:blipFill>
          <a:blip r:embed="rId6"/>
          <a:stretch>
            <a:fillRect/>
          </a:stretch>
        </p:blipFill>
        <p:spPr>
          <a:xfrm>
            <a:off x="7253113" y="2869591"/>
            <a:ext cx="1181100" cy="368300"/>
          </a:xfrm>
          <a:prstGeom prst="rect">
            <a:avLst/>
          </a:prstGeom>
        </p:spPr>
      </p:pic>
      <p:pic>
        <p:nvPicPr>
          <p:cNvPr id="10" name="Picture 9"/>
          <p:cNvPicPr>
            <a:picLocks noChangeAspect="1"/>
          </p:cNvPicPr>
          <p:nvPr/>
        </p:nvPicPr>
        <p:blipFill>
          <a:blip r:embed="rId7"/>
          <a:stretch>
            <a:fillRect/>
          </a:stretch>
        </p:blipFill>
        <p:spPr>
          <a:xfrm>
            <a:off x="7008385" y="3201909"/>
            <a:ext cx="1473200" cy="355600"/>
          </a:xfrm>
          <a:prstGeom prst="rect">
            <a:avLst/>
          </a:prstGeom>
        </p:spPr>
      </p:pic>
      <p:sp>
        <p:nvSpPr>
          <p:cNvPr id="11" name="Date Placeholder 10"/>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7552718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pic>
        <p:nvPicPr>
          <p:cNvPr id="5" name="Picture 4"/>
          <p:cNvPicPr>
            <a:picLocks noChangeAspect="1"/>
          </p:cNvPicPr>
          <p:nvPr/>
        </p:nvPicPr>
        <p:blipFill rotWithShape="1">
          <a:blip r:embed="rId3"/>
          <a:srcRect r="42009"/>
          <a:stretch/>
        </p:blipFill>
        <p:spPr>
          <a:xfrm>
            <a:off x="1551883" y="769586"/>
            <a:ext cx="3487957" cy="5586764"/>
          </a:xfrm>
          <a:prstGeom prst="rect">
            <a:avLst/>
          </a:prstGeom>
        </p:spPr>
      </p:pic>
    </p:spTree>
    <p:extLst>
      <p:ext uri="{BB962C8B-B14F-4D97-AF65-F5344CB8AC3E}">
        <p14:creationId xmlns:p14="http://schemas.microsoft.com/office/powerpoint/2010/main" val="32525425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Different amounts of RNA in the system</a:t>
            </a:r>
            <a:endParaRPr lang="en-US" dirty="0"/>
          </a:p>
          <a:p>
            <a:r>
              <a:rPr lang="en-US" dirty="0" smtClean="0"/>
              <a:t>Marker gene sequencing</a:t>
            </a:r>
          </a:p>
          <a:p>
            <a:pPr lvl="1"/>
            <a:r>
              <a:rPr lang="en-US" dirty="0" smtClean="0"/>
              <a:t>Primer bias</a:t>
            </a:r>
          </a:p>
          <a:p>
            <a:pPr lvl="1"/>
            <a:r>
              <a:rPr lang="en-US" dirty="0" smtClean="0"/>
              <a:t>Remove low-counts, singletons, </a:t>
            </a:r>
            <a:r>
              <a:rPr lang="en-US" dirty="0" err="1" smtClean="0"/>
              <a:t>sparsity</a:t>
            </a:r>
            <a:r>
              <a:rPr lang="en-US" dirty="0" smtClean="0"/>
              <a:t>, chimeras, etc.</a:t>
            </a:r>
          </a:p>
          <a:p>
            <a:pPr lvl="1"/>
            <a:r>
              <a:rPr lang="en-US" dirty="0" smtClean="0"/>
              <a:t>Total bacterial load varies</a:t>
            </a:r>
          </a:p>
          <a:p>
            <a:pPr lvl="1"/>
            <a:r>
              <a:rPr lang="en-US" dirty="0" smtClean="0"/>
              <a:t>Asymmetry of occurrence</a:t>
            </a:r>
          </a:p>
          <a:p>
            <a:r>
              <a:rPr lang="en-US" dirty="0" err="1" smtClean="0"/>
              <a:t>Metagenome</a:t>
            </a:r>
            <a:endParaRPr lang="en-US" dirty="0" smtClean="0"/>
          </a:p>
          <a:p>
            <a:pPr lvl="1"/>
            <a:r>
              <a:rPr lang="en-US" dirty="0" smtClean="0"/>
              <a:t>Total bacterial load varies</a:t>
            </a:r>
          </a:p>
          <a:p>
            <a:pPr lvl="1"/>
            <a:r>
              <a:rPr lang="en-US" dirty="0" smtClean="0"/>
              <a:t>DNA isolation bias</a:t>
            </a:r>
          </a:p>
          <a:p>
            <a:pPr lvl="1"/>
            <a:r>
              <a:rPr lang="en-US" dirty="0"/>
              <a:t>Asymmetry of </a:t>
            </a:r>
            <a:r>
              <a:rPr lang="en-US" dirty="0" smtClean="0"/>
              <a:t>occurrence</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42110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is a ‘</a:t>
            </a:r>
            <a:r>
              <a:rPr lang="en-US" dirty="0" err="1" smtClean="0"/>
              <a:t>uge</a:t>
            </a:r>
            <a:r>
              <a:rPr lang="en-US" dirty="0" smtClean="0"/>
              <a:t> problem</a:t>
            </a:r>
            <a:endParaRPr lang="en-US" dirty="0"/>
          </a:p>
        </p:txBody>
      </p:sp>
      <p:pic>
        <p:nvPicPr>
          <p:cNvPr id="5" name="Content Placeholder 4"/>
          <p:cNvPicPr>
            <a:picLocks noGrp="1" noChangeAspect="1"/>
          </p:cNvPicPr>
          <p:nvPr>
            <p:ph idx="1"/>
          </p:nvPr>
        </p:nvPicPr>
        <p:blipFill rotWithShape="1">
          <a:blip r:embed="rId2"/>
          <a:srcRect l="500" r="-1628"/>
          <a:stretch/>
        </p:blipFill>
        <p:spPr>
          <a:xfrm>
            <a:off x="191105" y="1600200"/>
            <a:ext cx="4596190" cy="4525963"/>
          </a:xfrm>
        </p:spPr>
      </p:pic>
      <p:sp>
        <p:nvSpPr>
          <p:cNvPr id="4" name="Footer Placeholder 3"/>
          <p:cNvSpPr>
            <a:spLocks noGrp="1"/>
          </p:cNvSpPr>
          <p:nvPr>
            <p:ph type="ftr" sz="quarter" idx="11"/>
          </p:nvPr>
        </p:nvSpPr>
        <p:spPr/>
        <p:txBody>
          <a:bodyPr/>
          <a:lstStyle/>
          <a:p>
            <a:r>
              <a:rPr lang="en-US" smtClean="0"/>
              <a:t>SUNY Buffalo WHI</a:t>
            </a:r>
            <a:endParaRPr lang="en-US"/>
          </a:p>
        </p:txBody>
      </p:sp>
      <p:pic>
        <p:nvPicPr>
          <p:cNvPr id="6" name="Picture 5"/>
          <p:cNvPicPr>
            <a:picLocks noChangeAspect="1"/>
          </p:cNvPicPr>
          <p:nvPr/>
        </p:nvPicPr>
        <p:blipFill>
          <a:blip r:embed="rId3"/>
          <a:stretch>
            <a:fillRect/>
          </a:stretch>
        </p:blipFill>
        <p:spPr>
          <a:xfrm>
            <a:off x="4787295" y="1804004"/>
            <a:ext cx="4051300" cy="1701800"/>
          </a:xfrm>
          <a:prstGeom prst="rect">
            <a:avLst/>
          </a:prstGeom>
        </p:spPr>
      </p:pic>
      <p:sp>
        <p:nvSpPr>
          <p:cNvPr id="3" name="TextBox 2"/>
          <p:cNvSpPr txBox="1"/>
          <p:nvPr/>
        </p:nvSpPr>
        <p:spPr>
          <a:xfrm>
            <a:off x="5358190" y="3664857"/>
            <a:ext cx="3181048" cy="2585323"/>
          </a:xfrm>
          <a:prstGeom prst="rect">
            <a:avLst/>
          </a:prstGeom>
          <a:noFill/>
        </p:spPr>
        <p:txBody>
          <a:bodyPr wrap="square" rtlCol="0">
            <a:spAutoFit/>
          </a:bodyPr>
          <a:lstStyle/>
          <a:p>
            <a:r>
              <a:rPr lang="en-US" dirty="0" smtClean="0"/>
              <a:t>Numerical correlation is independent of number of features</a:t>
            </a:r>
          </a:p>
          <a:p>
            <a:endParaRPr lang="en-US" dirty="0"/>
          </a:p>
          <a:p>
            <a:r>
              <a:rPr lang="en-US" dirty="0" smtClean="0"/>
              <a:t>Proportional correlation depends on other features</a:t>
            </a:r>
          </a:p>
          <a:p>
            <a:endParaRPr lang="en-US" dirty="0"/>
          </a:p>
          <a:p>
            <a:r>
              <a:rPr lang="en-US" dirty="0" smtClean="0"/>
              <a:t>Spurious correlation, </a:t>
            </a:r>
            <a:r>
              <a:rPr lang="en-US" dirty="0" err="1" smtClean="0"/>
              <a:t>subcompositional</a:t>
            </a:r>
            <a:r>
              <a:rPr lang="en-US" dirty="0" smtClean="0"/>
              <a:t> incoherence</a:t>
            </a:r>
            <a:endParaRPr lang="en-US" dirty="0"/>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414206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measure constant ratio</a:t>
            </a:r>
            <a:endParaRPr lang="en-US" dirty="0"/>
          </a:p>
        </p:txBody>
      </p:sp>
      <p:pic>
        <p:nvPicPr>
          <p:cNvPr id="5" name="Content Placeholder 4"/>
          <p:cNvPicPr>
            <a:picLocks noGrp="1" noChangeAspect="1"/>
          </p:cNvPicPr>
          <p:nvPr>
            <p:ph idx="1"/>
          </p:nvPr>
        </p:nvPicPr>
        <p:blipFill>
          <a:blip r:embed="rId2"/>
          <a:srcRect l="-30616" r="-30616"/>
          <a:stretch>
            <a:fillRect/>
          </a:stretch>
        </p:blipFill>
        <p:spPr/>
      </p:pic>
      <p:sp>
        <p:nvSpPr>
          <p:cNvPr id="4" name="Footer Placeholder 3"/>
          <p:cNvSpPr>
            <a:spLocks noGrp="1"/>
          </p:cNvSpPr>
          <p:nvPr>
            <p:ph type="ftr" sz="quarter" idx="11"/>
          </p:nvPr>
        </p:nvSpPr>
        <p:spPr/>
        <p:txBody>
          <a:bodyPr/>
          <a:lstStyle/>
          <a:p>
            <a:r>
              <a:rPr lang="en-US" smtClean="0"/>
              <a:t>SUNY Buffalo WHI</a:t>
            </a:r>
            <a:endParaRPr lang="en-US"/>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68965102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SUNY Buffalo WHI</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51341071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417638"/>
            <a:ext cx="4374444" cy="5078314"/>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r>
              <a:rPr lang="en-US" dirty="0" smtClean="0"/>
              <a:t> (MVP)</a:t>
            </a:r>
          </a:p>
          <a:p>
            <a:pPr marL="742950" lvl="1" indent="-285750">
              <a:buFont typeface="Wingdings" charset="2"/>
              <a:buChar char="§"/>
            </a:pPr>
            <a:r>
              <a:rPr lang="en-US" dirty="0" smtClean="0"/>
              <a:t>Values replaced by estimated probability of observing variable given total</a:t>
            </a:r>
          </a:p>
          <a:p>
            <a:pPr marL="742950" lvl="1" indent="-285750">
              <a:buFont typeface="Wingdings" charset="2"/>
              <a:buChar char="§"/>
            </a:pPr>
            <a:r>
              <a:rPr lang="en-US" dirty="0" smtClean="0"/>
              <a:t>Highest counts have least relative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SUNY Buffalo WHI</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3291266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7" name="Date Placeholder 6"/>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6059649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variation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SUNY Buffalo WHI</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23868072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smtClean="0">
                <a:latin typeface="Calibri" charset="0"/>
              </a:rPr>
              <a:t>Sequencing is random sampling</a:t>
            </a:r>
            <a:endParaRPr lang="en-US" dirty="0">
              <a:latin typeface="Calibri" charset="0"/>
            </a:endParaRPr>
          </a:p>
        </p:txBody>
      </p:sp>
      <p:sp>
        <p:nvSpPr>
          <p:cNvPr id="2" name="Footer Placeholder 1"/>
          <p:cNvSpPr>
            <a:spLocks noGrp="1"/>
          </p:cNvSpPr>
          <p:nvPr>
            <p:ph type="ftr" sz="quarter" idx="11"/>
          </p:nvPr>
        </p:nvSpPr>
        <p:spPr/>
        <p:txBody>
          <a:bodyPr/>
          <a:lstStyle/>
          <a:p>
            <a:r>
              <a:rPr lang="en-US" smtClean="0"/>
              <a:t>SUNY Buffalo WHI</a:t>
            </a:r>
            <a:endParaRPr lang="en-US"/>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Date Placeholder 3"/>
          <p:cNvSpPr>
            <a:spLocks noGrp="1"/>
          </p:cNvSpPr>
          <p:nvPr>
            <p:ph type="dt" sz="half" idx="10"/>
          </p:nvPr>
        </p:nvSpPr>
        <p:spPr/>
        <p:txBody>
          <a:bodyPr/>
          <a:lstStyle/>
          <a:p>
            <a:r>
              <a:rPr lang="en-CA" smtClean="0"/>
              <a:t>Sept 2018</a:t>
            </a:r>
            <a:endParaRPr lang="en-US"/>
          </a:p>
        </p:txBody>
      </p:sp>
      <p:pic>
        <p:nvPicPr>
          <p:cNvPr id="5" name="Picture 4"/>
          <p:cNvPicPr>
            <a:picLocks noChangeAspect="1"/>
          </p:cNvPicPr>
          <p:nvPr/>
        </p:nvPicPr>
        <p:blipFill>
          <a:blip r:embed="rId3"/>
          <a:stretch>
            <a:fillRect/>
          </a:stretch>
        </p:blipFill>
        <p:spPr>
          <a:xfrm>
            <a:off x="1551883" y="769586"/>
            <a:ext cx="6014635" cy="5586764"/>
          </a:xfrm>
          <a:prstGeom prst="rect">
            <a:avLst/>
          </a:prstGeom>
        </p:spPr>
      </p:pic>
    </p:spTree>
    <p:extLst>
      <p:ext uri="{BB962C8B-B14F-4D97-AF65-F5344CB8AC3E}">
        <p14:creationId xmlns:p14="http://schemas.microsoft.com/office/powerpoint/2010/main" val="101400464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32402402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sequencing meat grinder</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pic>
        <p:nvPicPr>
          <p:cNvPr id="7" name="Content Placeholder 6" descr="simple_figur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 r="-287"/>
          <a:stretch/>
        </p:blipFill>
        <p:spPr>
          <a:xfrm>
            <a:off x="1971524" y="1600200"/>
            <a:ext cx="5213047" cy="4525963"/>
          </a:xfr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2" name="TextBox 11"/>
          <p:cNvSpPr txBox="1"/>
          <p:nvPr/>
        </p:nvSpPr>
        <p:spPr>
          <a:xfrm>
            <a:off x="6800252" y="3249504"/>
            <a:ext cx="2343748" cy="1600438"/>
          </a:xfrm>
          <a:prstGeom prst="rect">
            <a:avLst/>
          </a:prstGeom>
          <a:noFill/>
        </p:spPr>
        <p:txBody>
          <a:bodyPr wrap="none" rtlCol="0">
            <a:spAutoFit/>
          </a:bodyPr>
          <a:lstStyle/>
          <a:p>
            <a:r>
              <a:rPr lang="en-US" sz="1400" dirty="0" smtClean="0"/>
              <a:t>What assumptions do not fit?</a:t>
            </a:r>
            <a:endParaRPr lang="en-US" sz="2000" dirty="0" smtClean="0"/>
          </a:p>
          <a:p>
            <a:endParaRPr lang="en-US" sz="1400" dirty="0" smtClean="0"/>
          </a:p>
          <a:p>
            <a:pPr marL="285750" indent="-285750">
              <a:buFont typeface="Arial"/>
              <a:buChar char="•"/>
            </a:pPr>
            <a:r>
              <a:rPr lang="en-US" sz="1400" dirty="0" smtClean="0">
                <a:solidFill>
                  <a:schemeClr val="bg1">
                    <a:lumMod val="50000"/>
                  </a:schemeClr>
                </a:solidFill>
              </a:rPr>
              <a:t>Counts</a:t>
            </a:r>
            <a:endParaRPr lang="en-US" sz="1400" dirty="0">
              <a:solidFill>
                <a:schemeClr val="bg1">
                  <a:lumMod val="50000"/>
                </a:schemeClr>
              </a:solidFill>
            </a:endParaRPr>
          </a:p>
          <a:p>
            <a:pPr marL="285750" indent="-285750">
              <a:buFont typeface="Arial"/>
              <a:buChar char="•"/>
            </a:pPr>
            <a:r>
              <a:rPr lang="en-US" sz="1400" dirty="0" smtClean="0">
                <a:solidFill>
                  <a:schemeClr val="bg1">
                    <a:lumMod val="50000"/>
                  </a:schemeClr>
                </a:solidFill>
              </a:rPr>
              <a:t>Majority invariant</a:t>
            </a:r>
          </a:p>
          <a:p>
            <a:pPr marL="285750" indent="-285750">
              <a:buFont typeface="Arial"/>
              <a:buChar char="•"/>
            </a:pPr>
            <a:r>
              <a:rPr lang="en-US" sz="1400" dirty="0" smtClean="0">
                <a:solidFill>
                  <a:srgbClr val="7F7F7F"/>
                </a:solidFill>
              </a:rPr>
              <a:t>Dispersion ~ abundance</a:t>
            </a:r>
          </a:p>
          <a:p>
            <a:pPr marL="285750" indent="-285750">
              <a:buFont typeface="Arial"/>
              <a:buChar char="•"/>
            </a:pPr>
            <a:r>
              <a:rPr lang="en-US" sz="1400" dirty="0" smtClean="0">
                <a:solidFill>
                  <a:srgbClr val="7F7F7F"/>
                </a:solidFill>
              </a:rPr>
              <a:t>Model as NB or </a:t>
            </a:r>
            <a:r>
              <a:rPr lang="en-US" sz="1400" dirty="0" smtClean="0">
                <a:solidFill>
                  <a:srgbClr val="7F7F7F"/>
                </a:solidFill>
              </a:rPr>
              <a:t>ZIG</a:t>
            </a:r>
          </a:p>
          <a:p>
            <a:pPr marL="285750" indent="-285750">
              <a:buFont typeface="Arial"/>
              <a:buChar char="•"/>
            </a:pPr>
            <a:r>
              <a:rPr lang="en-US" sz="1400" dirty="0" smtClean="0">
                <a:solidFill>
                  <a:srgbClr val="7F7F7F"/>
                </a:solidFill>
              </a:rPr>
              <a:t>Correlation</a:t>
            </a:r>
          </a:p>
        </p:txBody>
      </p:sp>
      <p:sp>
        <p:nvSpPr>
          <p:cNvPr id="3" name="Date Placeholder 2"/>
          <p:cNvSpPr>
            <a:spLocks noGrp="1"/>
          </p:cNvSpPr>
          <p:nvPr>
            <p:ph type="dt" sz="half" idx="10"/>
          </p:nvPr>
        </p:nvSpPr>
        <p:spPr/>
        <p:txBody>
          <a:bodyPr/>
          <a:lstStyle/>
          <a:p>
            <a:r>
              <a:rPr lang="en-CA" smtClean="0"/>
              <a:t>Sept 2018</a:t>
            </a:r>
            <a:endParaRPr lang="en-US"/>
          </a:p>
        </p:txBody>
      </p:sp>
    </p:spTree>
    <p:extLst>
      <p:ext uri="{BB962C8B-B14F-4D97-AF65-F5344CB8AC3E}">
        <p14:creationId xmlns:p14="http://schemas.microsoft.com/office/powerpoint/2010/main" val="14385331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We have </a:t>
            </a:r>
            <a:r>
              <a:rPr lang="en-US" dirty="0" err="1" smtClean="0"/>
              <a:t>CoDa</a:t>
            </a:r>
            <a:endParaRPr lang="en-US" dirty="0"/>
          </a:p>
        </p:txBody>
      </p:sp>
      <p:sp>
        <p:nvSpPr>
          <p:cNvPr id="3" name="Content Placeholder 2"/>
          <p:cNvSpPr>
            <a:spLocks noGrp="1"/>
          </p:cNvSpPr>
          <p:nvPr>
            <p:ph idx="1"/>
          </p:nvPr>
        </p:nvSpPr>
        <p:spPr>
          <a:xfrm>
            <a:off x="457200" y="1600200"/>
            <a:ext cx="5414682" cy="4525963"/>
          </a:xfrm>
        </p:spPr>
        <p:txBody>
          <a:bodyPr>
            <a:normAutofit fontScale="92500" lnSpcReduction="2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smtClean="0">
                <a:solidFill>
                  <a:schemeClr val="bg1">
                    <a:lumMod val="65000"/>
                  </a:schemeClr>
                </a:solidFill>
              </a:rPr>
              <a:t>Sequencing, negative </a:t>
            </a:r>
            <a:r>
              <a:rPr lang="en-US" dirty="0">
                <a:solidFill>
                  <a:schemeClr val="bg1">
                    <a:lumMod val="65000"/>
                  </a:schemeClr>
                </a:solidFill>
              </a:rPr>
              <a:t>binomial, rarefaction, </a:t>
            </a:r>
            <a:r>
              <a:rPr lang="en-US" dirty="0" smtClean="0">
                <a:solidFill>
                  <a:schemeClr val="bg1">
                    <a:lumMod val="65000"/>
                  </a:schemeClr>
                </a:solidFill>
              </a:rPr>
              <a:t>ZIG</a:t>
            </a:r>
            <a:endParaRPr lang="en-US" dirty="0">
              <a:solidFill>
                <a:schemeClr val="bg1">
                  <a:lumMod val="65000"/>
                </a:schemeClr>
              </a:solidFill>
            </a:endParaRPr>
          </a:p>
          <a:p>
            <a:endParaRPr lang="en-US" dirty="0"/>
          </a:p>
          <a:p>
            <a:r>
              <a:rPr lang="en-US" b="1" dirty="0" smtClean="0"/>
              <a:t>Work in log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SUNY Buffalo WHI</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5" name="Date Placeholder 4"/>
          <p:cNvSpPr>
            <a:spLocks noGrp="1"/>
          </p:cNvSpPr>
          <p:nvPr>
            <p:ph type="dt" sz="half" idx="10"/>
          </p:nvPr>
        </p:nvSpPr>
        <p:spPr/>
        <p:txBody>
          <a:bodyPr/>
          <a:lstStyle/>
          <a:p>
            <a:r>
              <a:rPr lang="en-CA" smtClean="0"/>
              <a:t>Sept 2018</a:t>
            </a:r>
            <a:endParaRPr lang="en-US"/>
          </a:p>
        </p:txBody>
      </p:sp>
      <p:sp>
        <p:nvSpPr>
          <p:cNvPr id="9" name="Rectangle 8"/>
          <p:cNvSpPr/>
          <p:nvPr/>
        </p:nvSpPr>
        <p:spPr>
          <a:xfrm>
            <a:off x="7347479" y="6006508"/>
            <a:ext cx="1110776" cy="276999"/>
          </a:xfrm>
          <a:prstGeom prst="rect">
            <a:avLst/>
          </a:prstGeom>
        </p:spPr>
        <p:txBody>
          <a:bodyPr wrap="none">
            <a:spAutoFit/>
          </a:bodyPr>
          <a:lstStyle/>
          <a:p>
            <a:pPr algn="r"/>
            <a:r>
              <a:rPr lang="en-US" sz="1200" dirty="0" err="1" smtClean="0">
                <a:solidFill>
                  <a:schemeClr val="bg1">
                    <a:lumMod val="75000"/>
                  </a:schemeClr>
                </a:solidFill>
              </a:rPr>
              <a:t>Aitchison</a:t>
            </a:r>
            <a:r>
              <a:rPr lang="en-US" sz="1200" dirty="0" smtClean="0">
                <a:solidFill>
                  <a:schemeClr val="bg1">
                    <a:lumMod val="75000"/>
                  </a:schemeClr>
                </a:solidFill>
              </a:rPr>
              <a:t> 1986</a:t>
            </a:r>
            <a:endParaRPr lang="en-US" sz="1200" dirty="0"/>
          </a:p>
        </p:txBody>
      </p:sp>
    </p:spTree>
    <p:extLst>
      <p:ext uri="{BB962C8B-B14F-4D97-AF65-F5344CB8AC3E}">
        <p14:creationId xmlns:p14="http://schemas.microsoft.com/office/powerpoint/2010/main" val="7751769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13192</TotalTime>
  <Words>3487</Words>
  <Application>Microsoft Macintosh PowerPoint</Application>
  <PresentationFormat>On-screen Show (4:3)</PresentationFormat>
  <Paragraphs>815</Paragraphs>
  <Slides>56</Slides>
  <Notes>10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What Can We Really Learn from Omics Datasets? The Importance of Compositional Data Analysis</vt:lpstr>
      <vt:lpstr>BV dataset</vt:lpstr>
      <vt:lpstr>Why sequence meta-*omes</vt:lpstr>
      <vt:lpstr>Why sequence meta-*omes</vt:lpstr>
      <vt:lpstr>Sequencing is random sampling</vt:lpstr>
      <vt:lpstr>Sequencing is random sampling</vt:lpstr>
      <vt:lpstr>The sequencing meat grinder</vt:lpstr>
      <vt:lpstr>The sequencing meat grinder</vt:lpstr>
      <vt:lpstr>We have CoDa</vt:lpstr>
      <vt:lpstr>Random data as counts</vt:lpstr>
      <vt:lpstr>Same random data as proportions</vt:lpstr>
      <vt:lpstr>CoDa properties and *lr</vt:lpstr>
      <vt:lpstr>Normalization is no help at all</vt:lpstr>
      <vt:lpstr>Correlation in CoDa</vt:lpstr>
      <vt:lpstr>Learn to love (tolerate) the simplex</vt:lpstr>
      <vt:lpstr>Learn to love (tolerate) the simplex</vt:lpstr>
      <vt:lpstr>To sum up</vt:lpstr>
      <vt:lpstr>What can we learn using CoDa?</vt:lpstr>
      <vt:lpstr>All vs Different OTUs</vt:lpstr>
      <vt:lpstr>Common vs. rare OTUs</vt:lpstr>
      <vt:lpstr>Common vs. rare OTUs</vt:lpstr>
      <vt:lpstr>Compositionally associated taxa</vt:lpstr>
      <vt:lpstr>Different taxa by effect size</vt:lpstr>
      <vt:lpstr>The results are stable and consistent</vt:lpstr>
      <vt:lpstr>Meta-transcriptomics of ecosystem</vt:lpstr>
      <vt:lpstr>Bacterial vaginosis </vt:lpstr>
      <vt:lpstr>BV dataset</vt:lpstr>
      <vt:lpstr>ALDEx2: Find test values not affected by random sampling</vt:lpstr>
      <vt:lpstr>Big Picture</vt:lpstr>
      <vt:lpstr>Reference sequence</vt:lpstr>
      <vt:lpstr>Reference sequence - BV</vt:lpstr>
      <vt:lpstr>Functions</vt:lpstr>
      <vt:lpstr>Four groups of functions</vt:lpstr>
      <vt:lpstr>Distinguishing functions</vt:lpstr>
      <vt:lpstr>What is different between BV1 and BV2?</vt:lpstr>
      <vt:lpstr>Summary of meta-transcriptome </vt:lpstr>
      <vt:lpstr>Examine variance of the ratios between features</vt:lpstr>
      <vt:lpstr>Available tools</vt:lpstr>
      <vt:lpstr>Summary</vt:lpstr>
      <vt:lpstr>Acknowledgments</vt:lpstr>
      <vt:lpstr>Back to Bacterial vaginosis </vt:lpstr>
      <vt:lpstr>What ratio?</vt:lpstr>
      <vt:lpstr>Metabolome - subset</vt:lpstr>
      <vt:lpstr>P-values are not reliable</vt:lpstr>
      <vt:lpstr>Effect sizes are (more) stable estimates</vt:lpstr>
      <vt:lpstr>Multivariate and univariate methods often disagree</vt:lpstr>
      <vt:lpstr>The 0 in the room</vt:lpstr>
      <vt:lpstr>ALDEx2</vt:lpstr>
      <vt:lpstr>Normalizations don’t cut it by themselves (Simulated 4 feature dataset)</vt:lpstr>
      <vt:lpstr>But my data are not affected …</vt:lpstr>
      <vt:lpstr>Correlation is a ‘uge problem</vt:lpstr>
      <vt:lpstr>Must measure constant ratio</vt:lpstr>
      <vt:lpstr>Where is the noise?</vt:lpstr>
      <vt:lpstr>Bayesian estimate</vt:lpstr>
      <vt:lpstr>Modeling technical variation</vt:lpstr>
      <vt:lpstr>Effect-sizes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326</cp:revision>
  <dcterms:created xsi:type="dcterms:W3CDTF">2016-05-10T15:50:17Z</dcterms:created>
  <dcterms:modified xsi:type="dcterms:W3CDTF">2018-09-28T15:39:11Z</dcterms:modified>
</cp:coreProperties>
</file>